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523" r:id="rId2"/>
    <p:sldId id="513" r:id="rId3"/>
    <p:sldId id="514" r:id="rId4"/>
    <p:sldId id="516" r:id="rId5"/>
    <p:sldId id="517" r:id="rId6"/>
    <p:sldId id="518" r:id="rId7"/>
    <p:sldId id="519" r:id="rId8"/>
    <p:sldId id="520" r:id="rId9"/>
    <p:sldId id="521" r:id="rId10"/>
    <p:sldId id="287" r:id="rId11"/>
  </p:sldIdLst>
  <p:sldSz cx="12192000" cy="6858000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0137"/>
  </p:normalViewPr>
  <p:slideViewPr>
    <p:cSldViewPr snapToGrid="0">
      <p:cViewPr varScale="1">
        <p:scale>
          <a:sx n="90" d="100"/>
          <a:sy n="90" d="100"/>
        </p:scale>
        <p:origin x="1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D889FB-83E0-F542-9D44-9E7FA00A351A}" type="doc">
      <dgm:prSet loTypeId="urn:microsoft.com/office/officeart/2005/8/layout/list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541D1204-8F2E-5F4A-B127-B28F7C12A5B1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it-CH" sz="2400" b="1"/>
            <a:t>Security-driven approach</a:t>
          </a:r>
          <a:endParaRPr lang="it-CH" sz="2400" b="1" dirty="0"/>
        </a:p>
      </dgm:t>
    </dgm:pt>
    <dgm:pt modelId="{38BB3F21-D72B-7647-AECC-538C2326B1D8}" type="parTrans" cxnId="{66C73790-A477-294B-9C86-2D001C26ADA0}">
      <dgm:prSet/>
      <dgm:spPr/>
      <dgm:t>
        <a:bodyPr/>
        <a:lstStyle/>
        <a:p>
          <a:endParaRPr lang="it-IT" sz="2600" dirty="0"/>
        </a:p>
      </dgm:t>
    </dgm:pt>
    <dgm:pt modelId="{7503AFE3-8498-CF44-98CD-447CA41DCDDF}" type="sibTrans" cxnId="{66C73790-A477-294B-9C86-2D001C26ADA0}">
      <dgm:prSet/>
      <dgm:spPr/>
      <dgm:t>
        <a:bodyPr/>
        <a:lstStyle/>
        <a:p>
          <a:endParaRPr lang="it-IT" sz="2600" dirty="0"/>
        </a:p>
      </dgm:t>
    </dgm:pt>
    <dgm:pt modelId="{5F8A131A-425C-6849-8E6D-868ADF0F98A0}">
      <dgm:prSet custT="1"/>
      <dgm:spPr>
        <a:solidFill>
          <a:schemeClr val="accent6"/>
        </a:solidFill>
      </dgm:spPr>
      <dgm:t>
        <a:bodyPr/>
        <a:lstStyle/>
        <a:p>
          <a:r>
            <a:rPr lang="it-CH" sz="2400" b="1" dirty="0"/>
            <a:t>Sustainability-driven approach</a:t>
          </a:r>
        </a:p>
      </dgm:t>
    </dgm:pt>
    <dgm:pt modelId="{DFFFE036-F232-1147-A209-38677A136291}" type="parTrans" cxnId="{CDEE6E94-AED0-B745-9AEE-184CF3DD0401}">
      <dgm:prSet/>
      <dgm:spPr/>
      <dgm:t>
        <a:bodyPr/>
        <a:lstStyle/>
        <a:p>
          <a:endParaRPr lang="it-IT" sz="2600"/>
        </a:p>
      </dgm:t>
    </dgm:pt>
    <dgm:pt modelId="{03CA0026-06E3-C741-871B-A240B24CC618}" type="sibTrans" cxnId="{CDEE6E94-AED0-B745-9AEE-184CF3DD0401}">
      <dgm:prSet/>
      <dgm:spPr/>
      <dgm:t>
        <a:bodyPr/>
        <a:lstStyle/>
        <a:p>
          <a:endParaRPr lang="it-IT" sz="2600"/>
        </a:p>
      </dgm:t>
    </dgm:pt>
    <dgm:pt modelId="{9BDDDD51-BA7A-3E45-8F3C-A81A8A332DB1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n-GB" sz="2000"/>
            <a:t>Use of trade rules to promote </a:t>
          </a:r>
          <a:r>
            <a:rPr lang="en-GB" sz="2000" b="1"/>
            <a:t>energy trade </a:t>
          </a:r>
          <a:r>
            <a:rPr lang="en-GB" sz="2000"/>
            <a:t>to address security concerns</a:t>
          </a:r>
          <a:endParaRPr lang="it-CH" sz="2000" dirty="0"/>
        </a:p>
      </dgm:t>
    </dgm:pt>
    <dgm:pt modelId="{E472E6C2-85D1-DB4E-B62B-B1DC470214BB}" type="parTrans" cxnId="{1D66F8FA-84BE-F041-8E64-DA561B97749E}">
      <dgm:prSet/>
      <dgm:spPr/>
      <dgm:t>
        <a:bodyPr/>
        <a:lstStyle/>
        <a:p>
          <a:endParaRPr lang="it-IT" sz="2600"/>
        </a:p>
      </dgm:t>
    </dgm:pt>
    <dgm:pt modelId="{89A67625-791D-5942-8154-D86A1B79A65B}" type="sibTrans" cxnId="{1D66F8FA-84BE-F041-8E64-DA561B97749E}">
      <dgm:prSet/>
      <dgm:spPr/>
      <dgm:t>
        <a:bodyPr/>
        <a:lstStyle/>
        <a:p>
          <a:endParaRPr lang="it-IT" sz="2600"/>
        </a:p>
      </dgm:t>
    </dgm:pt>
    <dgm:pt modelId="{C9FDBF23-7C1D-214C-915E-003EEDB89A9A}">
      <dgm:prSet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en-GB" sz="2000" dirty="0"/>
            <a:t>Use of trade rules to promote </a:t>
          </a:r>
          <a:r>
            <a:rPr lang="en-GB" sz="2000" b="1" dirty="0"/>
            <a:t>environmentally sustainable</a:t>
          </a:r>
          <a:r>
            <a:rPr lang="en-GB" sz="2000" dirty="0"/>
            <a:t> </a:t>
          </a:r>
          <a:r>
            <a:rPr lang="en-GB" sz="2000" b="1" dirty="0"/>
            <a:t>energy trade </a:t>
          </a:r>
          <a:r>
            <a:rPr lang="en-GB" sz="2000" dirty="0"/>
            <a:t>to foster climate change action</a:t>
          </a:r>
          <a:endParaRPr lang="it-CH" sz="2000" dirty="0"/>
        </a:p>
      </dgm:t>
    </dgm:pt>
    <dgm:pt modelId="{12D41ED1-17A3-9F40-8E31-9DB4A8D4EC7B}" type="parTrans" cxnId="{899109CC-0323-B246-8198-6530AD25B9AD}">
      <dgm:prSet/>
      <dgm:spPr/>
      <dgm:t>
        <a:bodyPr/>
        <a:lstStyle/>
        <a:p>
          <a:endParaRPr lang="it-IT" sz="2600"/>
        </a:p>
      </dgm:t>
    </dgm:pt>
    <dgm:pt modelId="{E5806206-4004-DC4C-80F5-44718640BAFA}" type="sibTrans" cxnId="{899109CC-0323-B246-8198-6530AD25B9AD}">
      <dgm:prSet/>
      <dgm:spPr/>
      <dgm:t>
        <a:bodyPr/>
        <a:lstStyle/>
        <a:p>
          <a:endParaRPr lang="it-IT" sz="2600"/>
        </a:p>
      </dgm:t>
    </dgm:pt>
    <dgm:pt modelId="{768BB59B-4B33-E44F-AFF4-AD2D5A921B11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it-CH" sz="2000" dirty="0"/>
            <a:t>Focus is on </a:t>
          </a:r>
          <a:r>
            <a:rPr lang="it-CH" sz="2000" b="1" dirty="0"/>
            <a:t>access</a:t>
          </a:r>
          <a:r>
            <a:rPr lang="it-CH" sz="2000" dirty="0"/>
            <a:t> to energy goods and services</a:t>
          </a:r>
        </a:p>
      </dgm:t>
    </dgm:pt>
    <dgm:pt modelId="{1C415873-2C55-E144-A7B1-66A0BBD58051}" type="parTrans" cxnId="{3F52FC5D-780E-4D45-ABAE-129E98409408}">
      <dgm:prSet/>
      <dgm:spPr/>
      <dgm:t>
        <a:bodyPr/>
        <a:lstStyle/>
        <a:p>
          <a:endParaRPr lang="it-IT" sz="2600"/>
        </a:p>
      </dgm:t>
    </dgm:pt>
    <dgm:pt modelId="{9F65DB61-C620-EB44-AAB6-627B73C1CD01}" type="sibTrans" cxnId="{3F52FC5D-780E-4D45-ABAE-129E98409408}">
      <dgm:prSet/>
      <dgm:spPr/>
      <dgm:t>
        <a:bodyPr/>
        <a:lstStyle/>
        <a:p>
          <a:endParaRPr lang="it-IT" sz="2600"/>
        </a:p>
      </dgm:t>
    </dgm:pt>
    <dgm:pt modelId="{9728A6C4-6B61-AF47-BECB-0A8026DE50BA}">
      <dgm:prSet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it-CH" sz="2000"/>
            <a:t>Focus is on facilitating the </a:t>
          </a:r>
          <a:r>
            <a:rPr lang="it-CH" sz="2000" b="1"/>
            <a:t>energy transition</a:t>
          </a:r>
          <a:endParaRPr lang="it-CH" sz="2000" b="1" dirty="0"/>
        </a:p>
      </dgm:t>
    </dgm:pt>
    <dgm:pt modelId="{A7327B92-2E89-7546-85C9-394F74A3CB40}" type="parTrans" cxnId="{FD44BDB6-EFF1-E44B-AC99-E1FF4ACC8116}">
      <dgm:prSet/>
      <dgm:spPr/>
      <dgm:t>
        <a:bodyPr/>
        <a:lstStyle/>
        <a:p>
          <a:endParaRPr lang="it-IT"/>
        </a:p>
      </dgm:t>
    </dgm:pt>
    <dgm:pt modelId="{CA9F125D-BDEC-C148-96EE-45FB2EDCFACC}" type="sibTrans" cxnId="{FD44BDB6-EFF1-E44B-AC99-E1FF4ACC8116}">
      <dgm:prSet/>
      <dgm:spPr/>
      <dgm:t>
        <a:bodyPr/>
        <a:lstStyle/>
        <a:p>
          <a:endParaRPr lang="it-IT"/>
        </a:p>
      </dgm:t>
    </dgm:pt>
    <dgm:pt modelId="{B7B2F476-9379-D44D-AFF5-52CA34DC41DC}" type="pres">
      <dgm:prSet presAssocID="{86D889FB-83E0-F542-9D44-9E7FA00A351A}" presName="linear" presStyleCnt="0">
        <dgm:presLayoutVars>
          <dgm:dir/>
          <dgm:animLvl val="lvl"/>
          <dgm:resizeHandles val="exact"/>
        </dgm:presLayoutVars>
      </dgm:prSet>
      <dgm:spPr/>
    </dgm:pt>
    <dgm:pt modelId="{7937C69F-C210-B64F-8B5C-FFE7640A767E}" type="pres">
      <dgm:prSet presAssocID="{541D1204-8F2E-5F4A-B127-B28F7C12A5B1}" presName="parentLin" presStyleCnt="0"/>
      <dgm:spPr/>
    </dgm:pt>
    <dgm:pt modelId="{EFC5DAC6-B18D-5E4E-B8D7-1AA573F27900}" type="pres">
      <dgm:prSet presAssocID="{541D1204-8F2E-5F4A-B127-B28F7C12A5B1}" presName="parentLeftMargin" presStyleLbl="node1" presStyleIdx="0" presStyleCnt="2"/>
      <dgm:spPr/>
    </dgm:pt>
    <dgm:pt modelId="{C465DA09-9B91-3141-B266-434619DD643B}" type="pres">
      <dgm:prSet presAssocID="{541D1204-8F2E-5F4A-B127-B28F7C12A5B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7999643-DA0B-6344-B866-13341E292813}" type="pres">
      <dgm:prSet presAssocID="{541D1204-8F2E-5F4A-B127-B28F7C12A5B1}" presName="negativeSpace" presStyleCnt="0"/>
      <dgm:spPr/>
    </dgm:pt>
    <dgm:pt modelId="{CCC24248-2BB4-6041-A08B-916713D48187}" type="pres">
      <dgm:prSet presAssocID="{541D1204-8F2E-5F4A-B127-B28F7C12A5B1}" presName="childText" presStyleLbl="conFgAcc1" presStyleIdx="0" presStyleCnt="2">
        <dgm:presLayoutVars>
          <dgm:bulletEnabled val="1"/>
        </dgm:presLayoutVars>
      </dgm:prSet>
      <dgm:spPr/>
    </dgm:pt>
    <dgm:pt modelId="{EF35F346-3EE9-6B48-903E-0B1ADBA61F16}" type="pres">
      <dgm:prSet presAssocID="{7503AFE3-8498-CF44-98CD-447CA41DCDDF}" presName="spaceBetweenRectangles" presStyleCnt="0"/>
      <dgm:spPr/>
    </dgm:pt>
    <dgm:pt modelId="{3A68609C-C5E9-CE4B-B6A7-34B1A1D78C06}" type="pres">
      <dgm:prSet presAssocID="{5F8A131A-425C-6849-8E6D-868ADF0F98A0}" presName="parentLin" presStyleCnt="0"/>
      <dgm:spPr/>
    </dgm:pt>
    <dgm:pt modelId="{B49777B0-CB51-F24B-A65B-875C21D19EED}" type="pres">
      <dgm:prSet presAssocID="{5F8A131A-425C-6849-8E6D-868ADF0F98A0}" presName="parentLeftMargin" presStyleLbl="node1" presStyleIdx="0" presStyleCnt="2"/>
      <dgm:spPr/>
    </dgm:pt>
    <dgm:pt modelId="{44F3956A-CD20-504B-B973-DAD11631AED1}" type="pres">
      <dgm:prSet presAssocID="{5F8A131A-425C-6849-8E6D-868ADF0F98A0}" presName="parentText" presStyleLbl="node1" presStyleIdx="1" presStyleCnt="2" custScaleY="178795" custLinFactNeighborX="13896" custLinFactNeighborY="20499">
        <dgm:presLayoutVars>
          <dgm:chMax val="0"/>
          <dgm:bulletEnabled val="1"/>
        </dgm:presLayoutVars>
      </dgm:prSet>
      <dgm:spPr/>
    </dgm:pt>
    <dgm:pt modelId="{2E2B613B-755F-8C41-B621-BB8CBC46DA82}" type="pres">
      <dgm:prSet presAssocID="{5F8A131A-425C-6849-8E6D-868ADF0F98A0}" presName="negativeSpace" presStyleCnt="0"/>
      <dgm:spPr/>
    </dgm:pt>
    <dgm:pt modelId="{33A7D103-4D2B-DD46-BAAB-4909C6FA5E24}" type="pres">
      <dgm:prSet presAssocID="{5F8A131A-425C-6849-8E6D-868ADF0F98A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C4F0E3E-6B26-E24F-9207-91296EB9C838}" type="presOf" srcId="{C9FDBF23-7C1D-214C-915E-003EEDB89A9A}" destId="{33A7D103-4D2B-DD46-BAAB-4909C6FA5E24}" srcOrd="0" destOrd="0" presId="urn:microsoft.com/office/officeart/2005/8/layout/list1"/>
    <dgm:cxn modelId="{60D84442-989A-6149-961E-4FF7B32713E2}" type="presOf" srcId="{9728A6C4-6B61-AF47-BECB-0A8026DE50BA}" destId="{33A7D103-4D2B-DD46-BAAB-4909C6FA5E24}" srcOrd="0" destOrd="1" presId="urn:microsoft.com/office/officeart/2005/8/layout/list1"/>
    <dgm:cxn modelId="{27AC474E-269F-4640-9387-3A848D07524F}" type="presOf" srcId="{768BB59B-4B33-E44F-AFF4-AD2D5A921B11}" destId="{CCC24248-2BB4-6041-A08B-916713D48187}" srcOrd="0" destOrd="1" presId="urn:microsoft.com/office/officeart/2005/8/layout/list1"/>
    <dgm:cxn modelId="{1FCB8D5C-4AA4-9543-AEE0-20806A4E9E3D}" type="presOf" srcId="{5F8A131A-425C-6849-8E6D-868ADF0F98A0}" destId="{B49777B0-CB51-F24B-A65B-875C21D19EED}" srcOrd="0" destOrd="0" presId="urn:microsoft.com/office/officeart/2005/8/layout/list1"/>
    <dgm:cxn modelId="{3F52FC5D-780E-4D45-ABAE-129E98409408}" srcId="{541D1204-8F2E-5F4A-B127-B28F7C12A5B1}" destId="{768BB59B-4B33-E44F-AFF4-AD2D5A921B11}" srcOrd="1" destOrd="0" parTransId="{1C415873-2C55-E144-A7B1-66A0BBD58051}" sibTransId="{9F65DB61-C620-EB44-AAB6-627B73C1CD01}"/>
    <dgm:cxn modelId="{5CDC698E-FB8A-274F-BF81-FBA4F9DAC04B}" type="presOf" srcId="{9BDDDD51-BA7A-3E45-8F3C-A81A8A332DB1}" destId="{CCC24248-2BB4-6041-A08B-916713D48187}" srcOrd="0" destOrd="0" presId="urn:microsoft.com/office/officeart/2005/8/layout/list1"/>
    <dgm:cxn modelId="{66C73790-A477-294B-9C86-2D001C26ADA0}" srcId="{86D889FB-83E0-F542-9D44-9E7FA00A351A}" destId="{541D1204-8F2E-5F4A-B127-B28F7C12A5B1}" srcOrd="0" destOrd="0" parTransId="{38BB3F21-D72B-7647-AECC-538C2326B1D8}" sibTransId="{7503AFE3-8498-CF44-98CD-447CA41DCDDF}"/>
    <dgm:cxn modelId="{CDEE6E94-AED0-B745-9AEE-184CF3DD0401}" srcId="{86D889FB-83E0-F542-9D44-9E7FA00A351A}" destId="{5F8A131A-425C-6849-8E6D-868ADF0F98A0}" srcOrd="1" destOrd="0" parTransId="{DFFFE036-F232-1147-A209-38677A136291}" sibTransId="{03CA0026-06E3-C741-871B-A240B24CC618}"/>
    <dgm:cxn modelId="{FD44BDB6-EFF1-E44B-AC99-E1FF4ACC8116}" srcId="{5F8A131A-425C-6849-8E6D-868ADF0F98A0}" destId="{9728A6C4-6B61-AF47-BECB-0A8026DE50BA}" srcOrd="1" destOrd="0" parTransId="{A7327B92-2E89-7546-85C9-394F74A3CB40}" sibTransId="{CA9F125D-BDEC-C148-96EE-45FB2EDCFACC}"/>
    <dgm:cxn modelId="{839308BF-E411-3B4F-B0BF-F033C45312EF}" type="presOf" srcId="{5F8A131A-425C-6849-8E6D-868ADF0F98A0}" destId="{44F3956A-CD20-504B-B973-DAD11631AED1}" srcOrd="1" destOrd="0" presId="urn:microsoft.com/office/officeart/2005/8/layout/list1"/>
    <dgm:cxn modelId="{394A10C8-79F5-804D-BFED-E8A621C45C22}" type="presOf" srcId="{541D1204-8F2E-5F4A-B127-B28F7C12A5B1}" destId="{EFC5DAC6-B18D-5E4E-B8D7-1AA573F27900}" srcOrd="0" destOrd="0" presId="urn:microsoft.com/office/officeart/2005/8/layout/list1"/>
    <dgm:cxn modelId="{899109CC-0323-B246-8198-6530AD25B9AD}" srcId="{5F8A131A-425C-6849-8E6D-868ADF0F98A0}" destId="{C9FDBF23-7C1D-214C-915E-003EEDB89A9A}" srcOrd="0" destOrd="0" parTransId="{12D41ED1-17A3-9F40-8E31-9DB4A8D4EC7B}" sibTransId="{E5806206-4004-DC4C-80F5-44718640BAFA}"/>
    <dgm:cxn modelId="{53F902D8-C18D-A54C-827F-E5F47FDC643D}" type="presOf" srcId="{86D889FB-83E0-F542-9D44-9E7FA00A351A}" destId="{B7B2F476-9379-D44D-AFF5-52CA34DC41DC}" srcOrd="0" destOrd="0" presId="urn:microsoft.com/office/officeart/2005/8/layout/list1"/>
    <dgm:cxn modelId="{1D66F8FA-84BE-F041-8E64-DA561B97749E}" srcId="{541D1204-8F2E-5F4A-B127-B28F7C12A5B1}" destId="{9BDDDD51-BA7A-3E45-8F3C-A81A8A332DB1}" srcOrd="0" destOrd="0" parTransId="{E472E6C2-85D1-DB4E-B62B-B1DC470214BB}" sibTransId="{89A67625-791D-5942-8154-D86A1B79A65B}"/>
    <dgm:cxn modelId="{10A3DDFD-4043-DB4B-9F0F-F24085780CFB}" type="presOf" srcId="{541D1204-8F2E-5F4A-B127-B28F7C12A5B1}" destId="{C465DA09-9B91-3141-B266-434619DD643B}" srcOrd="1" destOrd="0" presId="urn:microsoft.com/office/officeart/2005/8/layout/list1"/>
    <dgm:cxn modelId="{27A4F1C2-BF3D-B342-B262-A3780325DD23}" type="presParOf" srcId="{B7B2F476-9379-D44D-AFF5-52CA34DC41DC}" destId="{7937C69F-C210-B64F-8B5C-FFE7640A767E}" srcOrd="0" destOrd="0" presId="urn:microsoft.com/office/officeart/2005/8/layout/list1"/>
    <dgm:cxn modelId="{CE14A5C1-41C2-4342-903C-6B1C1C3B848A}" type="presParOf" srcId="{7937C69F-C210-B64F-8B5C-FFE7640A767E}" destId="{EFC5DAC6-B18D-5E4E-B8D7-1AA573F27900}" srcOrd="0" destOrd="0" presId="urn:microsoft.com/office/officeart/2005/8/layout/list1"/>
    <dgm:cxn modelId="{924075C9-E5B0-C749-81D3-C5A5EF4BD562}" type="presParOf" srcId="{7937C69F-C210-B64F-8B5C-FFE7640A767E}" destId="{C465DA09-9B91-3141-B266-434619DD643B}" srcOrd="1" destOrd="0" presId="urn:microsoft.com/office/officeart/2005/8/layout/list1"/>
    <dgm:cxn modelId="{68CD9B24-4D08-4B4A-B6C0-21348CFCE064}" type="presParOf" srcId="{B7B2F476-9379-D44D-AFF5-52CA34DC41DC}" destId="{07999643-DA0B-6344-B866-13341E292813}" srcOrd="1" destOrd="0" presId="urn:microsoft.com/office/officeart/2005/8/layout/list1"/>
    <dgm:cxn modelId="{207D933E-042F-FA46-ABDC-FD5268B31D5D}" type="presParOf" srcId="{B7B2F476-9379-D44D-AFF5-52CA34DC41DC}" destId="{CCC24248-2BB4-6041-A08B-916713D48187}" srcOrd="2" destOrd="0" presId="urn:microsoft.com/office/officeart/2005/8/layout/list1"/>
    <dgm:cxn modelId="{7629AB2C-EF41-5D43-B3D9-7522B8DF2CA3}" type="presParOf" srcId="{B7B2F476-9379-D44D-AFF5-52CA34DC41DC}" destId="{EF35F346-3EE9-6B48-903E-0B1ADBA61F16}" srcOrd="3" destOrd="0" presId="urn:microsoft.com/office/officeart/2005/8/layout/list1"/>
    <dgm:cxn modelId="{4E598B0C-25EF-8C4C-9AC9-DED2D2135114}" type="presParOf" srcId="{B7B2F476-9379-D44D-AFF5-52CA34DC41DC}" destId="{3A68609C-C5E9-CE4B-B6A7-34B1A1D78C06}" srcOrd="4" destOrd="0" presId="urn:microsoft.com/office/officeart/2005/8/layout/list1"/>
    <dgm:cxn modelId="{FC719B38-FC42-7A4D-937F-21934A65F362}" type="presParOf" srcId="{3A68609C-C5E9-CE4B-B6A7-34B1A1D78C06}" destId="{B49777B0-CB51-F24B-A65B-875C21D19EED}" srcOrd="0" destOrd="0" presId="urn:microsoft.com/office/officeart/2005/8/layout/list1"/>
    <dgm:cxn modelId="{549BC125-DC2A-AB4D-8822-688B6C11F9BF}" type="presParOf" srcId="{3A68609C-C5E9-CE4B-B6A7-34B1A1D78C06}" destId="{44F3956A-CD20-504B-B973-DAD11631AED1}" srcOrd="1" destOrd="0" presId="urn:microsoft.com/office/officeart/2005/8/layout/list1"/>
    <dgm:cxn modelId="{4FA58FE5-2CE8-CC40-A418-0626E6B61EF6}" type="presParOf" srcId="{B7B2F476-9379-D44D-AFF5-52CA34DC41DC}" destId="{2E2B613B-755F-8C41-B621-BB8CBC46DA82}" srcOrd="5" destOrd="0" presId="urn:microsoft.com/office/officeart/2005/8/layout/list1"/>
    <dgm:cxn modelId="{FA4DD42C-6621-FE4C-9A8F-3F657F4E9AAA}" type="presParOf" srcId="{B7B2F476-9379-D44D-AFF5-52CA34DC41DC}" destId="{33A7D103-4D2B-DD46-BAAB-4909C6FA5E24}" srcOrd="6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17ABCE-0CEE-4E80-8C54-5957EAB62B6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0376A004-EDF3-404F-81C4-F9F6C6FCFA74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1" u="sng" dirty="0"/>
            <a:t>Security-</a:t>
          </a:r>
          <a:r>
            <a:rPr lang="it-IT" b="1" u="sng" dirty="0" err="1"/>
            <a:t>driven</a:t>
          </a:r>
          <a:r>
            <a:rPr lang="it-IT" b="1" u="sng" dirty="0"/>
            <a:t> </a:t>
          </a:r>
          <a:r>
            <a:rPr lang="it-IT" b="1" u="sng" dirty="0" err="1"/>
            <a:t>disciplines</a:t>
          </a:r>
          <a:r>
            <a:rPr lang="it-IT" b="1" u="none" dirty="0"/>
            <a:t> </a:t>
          </a:r>
          <a:r>
            <a:rPr lang="it-IT" b="0" i="1" dirty="0" err="1"/>
            <a:t>primarily</a:t>
          </a:r>
          <a:r>
            <a:rPr lang="it-IT" b="0" dirty="0"/>
            <a:t> </a:t>
          </a:r>
          <a:r>
            <a:rPr lang="it-IT" b="0" dirty="0" err="1"/>
            <a:t>informed</a:t>
          </a:r>
          <a:r>
            <a:rPr lang="it-IT" b="0" dirty="0"/>
            <a:t> by the the </a:t>
          </a:r>
          <a:r>
            <a:rPr lang="it-IT" b="0" dirty="0" err="1"/>
            <a:t>objective</a:t>
          </a:r>
          <a:r>
            <a:rPr lang="it-IT" b="0" dirty="0"/>
            <a:t> to secure </a:t>
          </a:r>
          <a:r>
            <a:rPr lang="it-IT" b="0" dirty="0" err="1"/>
            <a:t>greater</a:t>
          </a:r>
          <a:r>
            <a:rPr lang="it-IT" b="0" dirty="0"/>
            <a:t> access to energy supplies, </a:t>
          </a:r>
          <a:r>
            <a:rPr lang="it-IT" b="0" dirty="0" err="1"/>
            <a:t>infrastructure</a:t>
          </a:r>
          <a:r>
            <a:rPr lang="it-IT" b="0" dirty="0"/>
            <a:t> and markets</a:t>
          </a:r>
        </a:p>
      </dgm:t>
    </dgm:pt>
    <dgm:pt modelId="{96916C8C-C1CB-48B6-A7F2-81C04D652920}" type="parTrans" cxnId="{D1C4F9AE-49EC-4E78-8282-594E9DE6BB03}">
      <dgm:prSet/>
      <dgm:spPr/>
      <dgm:t>
        <a:bodyPr/>
        <a:lstStyle/>
        <a:p>
          <a:endParaRPr lang="en-US"/>
        </a:p>
      </dgm:t>
    </dgm:pt>
    <dgm:pt modelId="{4AAB539F-5C3B-46FD-811D-A5CEE67AC2CD}" type="sibTrans" cxnId="{D1C4F9AE-49EC-4E78-8282-594E9DE6BB03}">
      <dgm:prSet/>
      <dgm:spPr/>
      <dgm:t>
        <a:bodyPr/>
        <a:lstStyle/>
        <a:p>
          <a:endParaRPr lang="en-US"/>
        </a:p>
      </dgm:t>
    </dgm:pt>
    <dgm:pt modelId="{E9E0CA50-AD69-4E3C-8447-52B166C6071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500" dirty="0"/>
            <a:t>Dedicated </a:t>
          </a:r>
          <a:r>
            <a:rPr lang="en-GB" sz="1500" b="1" dirty="0"/>
            <a:t>chapters on energy </a:t>
          </a:r>
          <a:r>
            <a:rPr lang="en-GB" sz="1500" dirty="0"/>
            <a:t>(and raw materials)</a:t>
          </a:r>
          <a:endParaRPr lang="en-US" sz="1500" dirty="0"/>
        </a:p>
      </dgm:t>
    </dgm:pt>
    <dgm:pt modelId="{0B9CDF90-E3ED-4682-AD56-E03C4247E0FF}" type="parTrans" cxnId="{75F1DD91-9C81-4881-BB6E-4DD9EF099254}">
      <dgm:prSet/>
      <dgm:spPr/>
      <dgm:t>
        <a:bodyPr/>
        <a:lstStyle/>
        <a:p>
          <a:endParaRPr lang="en-US"/>
        </a:p>
      </dgm:t>
    </dgm:pt>
    <dgm:pt modelId="{5F3BE44D-CB41-4ADB-95E4-0A77A615F929}" type="sibTrans" cxnId="{75F1DD91-9C81-4881-BB6E-4DD9EF099254}">
      <dgm:prSet/>
      <dgm:spPr/>
      <dgm:t>
        <a:bodyPr/>
        <a:lstStyle/>
        <a:p>
          <a:endParaRPr lang="en-US"/>
        </a:p>
      </dgm:t>
    </dgm:pt>
    <dgm:pt modelId="{CEF6BFF1-D6B6-401F-A0B9-A01DD256F4F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500" dirty="0"/>
            <a:t>(Core rules in </a:t>
          </a:r>
          <a:r>
            <a:rPr lang="en-GB" sz="1500" b="1" dirty="0"/>
            <a:t>standard trade chapters</a:t>
          </a:r>
          <a:r>
            <a:rPr lang="en-GB" sz="1500" dirty="0"/>
            <a:t>)</a:t>
          </a:r>
          <a:endParaRPr lang="en-US" sz="1500" dirty="0"/>
        </a:p>
      </dgm:t>
    </dgm:pt>
    <dgm:pt modelId="{F62465A1-A3D8-4AF4-81FB-E4D459F98D24}" type="parTrans" cxnId="{D47CE448-B530-43EC-8A25-E51EEF3A2F63}">
      <dgm:prSet/>
      <dgm:spPr/>
      <dgm:t>
        <a:bodyPr/>
        <a:lstStyle/>
        <a:p>
          <a:endParaRPr lang="en-US"/>
        </a:p>
      </dgm:t>
    </dgm:pt>
    <dgm:pt modelId="{E240A554-D8EC-4F8E-A4C5-3F0B587734B7}" type="sibTrans" cxnId="{D47CE448-B530-43EC-8A25-E51EEF3A2F63}">
      <dgm:prSet/>
      <dgm:spPr/>
      <dgm:t>
        <a:bodyPr/>
        <a:lstStyle/>
        <a:p>
          <a:endParaRPr lang="en-US"/>
        </a:p>
      </dgm:t>
    </dgm:pt>
    <dgm:pt modelId="{CDB9BDF9-4155-4175-8855-EF22DC27179E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1" u="sng" dirty="0" err="1"/>
            <a:t>Sustainability-driven</a:t>
          </a:r>
          <a:r>
            <a:rPr lang="it-IT" b="1" u="sng" dirty="0"/>
            <a:t> </a:t>
          </a:r>
          <a:r>
            <a:rPr lang="it-IT" b="1" u="sng" dirty="0" err="1"/>
            <a:t>disciplines</a:t>
          </a:r>
          <a:r>
            <a:rPr lang="it-IT" b="1" u="none" dirty="0"/>
            <a:t> </a:t>
          </a:r>
          <a:r>
            <a:rPr lang="it-IT" b="0" i="1" dirty="0" err="1"/>
            <a:t>primarily</a:t>
          </a:r>
          <a:r>
            <a:rPr lang="it-IT" b="0" dirty="0"/>
            <a:t> </a:t>
          </a:r>
          <a:r>
            <a:rPr lang="it-IT" b="0" dirty="0" err="1"/>
            <a:t>informed</a:t>
          </a:r>
          <a:r>
            <a:rPr lang="it-IT" b="0" dirty="0"/>
            <a:t> by the </a:t>
          </a:r>
          <a:r>
            <a:rPr lang="it-IT" b="0" dirty="0" err="1"/>
            <a:t>objective</a:t>
          </a:r>
          <a:r>
            <a:rPr lang="it-IT" b="0" dirty="0"/>
            <a:t> to </a:t>
          </a:r>
          <a:r>
            <a:rPr lang="it-IT" b="0" dirty="0" err="1"/>
            <a:t>foster</a:t>
          </a:r>
          <a:r>
            <a:rPr lang="it-IT" b="0" dirty="0"/>
            <a:t> the deployment of </a:t>
          </a:r>
          <a:r>
            <a:rPr lang="it-IT" b="0" dirty="0" err="1"/>
            <a:t>renewable</a:t>
          </a:r>
          <a:r>
            <a:rPr lang="it-IT" b="0" dirty="0"/>
            <a:t> energy and energy </a:t>
          </a:r>
          <a:r>
            <a:rPr lang="it-IT" b="0" dirty="0" err="1"/>
            <a:t>efficient</a:t>
          </a:r>
          <a:r>
            <a:rPr lang="it-IT" b="0" dirty="0"/>
            <a:t> </a:t>
          </a:r>
          <a:r>
            <a:rPr lang="it-IT" b="0" dirty="0" err="1"/>
            <a:t>technologies</a:t>
          </a:r>
          <a:endParaRPr lang="en-US" b="0" dirty="0"/>
        </a:p>
      </dgm:t>
    </dgm:pt>
    <dgm:pt modelId="{2912E90F-7FC4-4BAE-A06F-22AFAC9DDA70}" type="parTrans" cxnId="{4EE1D301-1757-4234-B1B1-93F1EFA0BEA0}">
      <dgm:prSet/>
      <dgm:spPr/>
      <dgm:t>
        <a:bodyPr/>
        <a:lstStyle/>
        <a:p>
          <a:endParaRPr lang="en-US"/>
        </a:p>
      </dgm:t>
    </dgm:pt>
    <dgm:pt modelId="{4D883FF2-DC2F-4B27-AE5F-AD9FB610F793}" type="sibTrans" cxnId="{4EE1D301-1757-4234-B1B1-93F1EFA0BEA0}">
      <dgm:prSet/>
      <dgm:spPr/>
      <dgm:t>
        <a:bodyPr/>
        <a:lstStyle/>
        <a:p>
          <a:endParaRPr lang="en-US"/>
        </a:p>
      </dgm:t>
    </dgm:pt>
    <dgm:pt modelId="{84E31ED7-6F6B-4DAD-91A3-11CA523B8A5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500" dirty="0"/>
            <a:t>Dedicated chapters or provisions on </a:t>
          </a:r>
          <a:r>
            <a:rPr lang="en-GB" sz="1500" b="1" dirty="0"/>
            <a:t>non-tariff barriers to trade and investment in renewable energy </a:t>
          </a:r>
          <a:endParaRPr lang="en-US" sz="1500" b="1" dirty="0"/>
        </a:p>
      </dgm:t>
    </dgm:pt>
    <dgm:pt modelId="{6A3F6598-A1BF-4762-9541-A0F00E56DD1D}" type="parTrans" cxnId="{41A9C4F4-832D-452C-976E-A16ED76F5425}">
      <dgm:prSet/>
      <dgm:spPr/>
      <dgm:t>
        <a:bodyPr/>
        <a:lstStyle/>
        <a:p>
          <a:endParaRPr lang="en-US"/>
        </a:p>
      </dgm:t>
    </dgm:pt>
    <dgm:pt modelId="{FB6BDF17-F071-43CE-B529-AC9CFCFD8F08}" type="sibTrans" cxnId="{41A9C4F4-832D-452C-976E-A16ED76F5425}">
      <dgm:prSet/>
      <dgm:spPr/>
      <dgm:t>
        <a:bodyPr/>
        <a:lstStyle/>
        <a:p>
          <a:endParaRPr lang="en-US"/>
        </a:p>
      </dgm:t>
    </dgm:pt>
    <dgm:pt modelId="{EB57BB85-12B2-4EC7-A554-1F9A636671D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500" dirty="0"/>
            <a:t>Provisions in </a:t>
          </a:r>
          <a:r>
            <a:rPr lang="en-GB" sz="1500" b="1" dirty="0"/>
            <a:t>chapters on sustainable development </a:t>
          </a:r>
          <a:r>
            <a:rPr lang="en-GB" sz="1500" dirty="0"/>
            <a:t>and/or on environment</a:t>
          </a:r>
          <a:endParaRPr lang="en-US" sz="1500" dirty="0"/>
        </a:p>
      </dgm:t>
    </dgm:pt>
    <dgm:pt modelId="{545636E1-B5FC-4B20-A615-9BA157169CE9}" type="parTrans" cxnId="{16C1A547-AA55-470A-85C0-7EA6CB43484D}">
      <dgm:prSet/>
      <dgm:spPr/>
      <dgm:t>
        <a:bodyPr/>
        <a:lstStyle/>
        <a:p>
          <a:endParaRPr lang="en-US"/>
        </a:p>
      </dgm:t>
    </dgm:pt>
    <dgm:pt modelId="{15BC05CB-AC97-46C1-A64B-AE7E7B6007A5}" type="sibTrans" cxnId="{16C1A547-AA55-470A-85C0-7EA6CB43484D}">
      <dgm:prSet/>
      <dgm:spPr/>
      <dgm:t>
        <a:bodyPr/>
        <a:lstStyle/>
        <a:p>
          <a:endParaRPr lang="en-US"/>
        </a:p>
      </dgm:t>
    </dgm:pt>
    <dgm:pt modelId="{3E1CA763-E981-4EFD-94DB-8507D99865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500" dirty="0"/>
            <a:t>Relevant provisions in </a:t>
          </a:r>
          <a:r>
            <a:rPr lang="en-GB" sz="1500" b="1" dirty="0"/>
            <a:t>standard trade chapters</a:t>
          </a:r>
          <a:endParaRPr lang="en-US" sz="1500" b="1" dirty="0"/>
        </a:p>
      </dgm:t>
    </dgm:pt>
    <dgm:pt modelId="{4620E0AD-FC76-4115-9239-0B8EAB5EC170}" type="parTrans" cxnId="{4ADDE8BA-083E-4837-983F-372D3D113DB0}">
      <dgm:prSet/>
      <dgm:spPr/>
      <dgm:t>
        <a:bodyPr/>
        <a:lstStyle/>
        <a:p>
          <a:endParaRPr lang="en-US"/>
        </a:p>
      </dgm:t>
    </dgm:pt>
    <dgm:pt modelId="{0C9D8B5C-31BF-4ADF-8D39-7A02722A7F07}" type="sibTrans" cxnId="{4ADDE8BA-083E-4837-983F-372D3D113DB0}">
      <dgm:prSet/>
      <dgm:spPr/>
      <dgm:t>
        <a:bodyPr/>
        <a:lstStyle/>
        <a:p>
          <a:endParaRPr lang="en-US"/>
        </a:p>
      </dgm:t>
    </dgm:pt>
    <dgm:pt modelId="{D7C7E8B9-93CD-419B-9D95-408C99009772}" type="pres">
      <dgm:prSet presAssocID="{1D17ABCE-0CEE-4E80-8C54-5957EAB62B62}" presName="root" presStyleCnt="0">
        <dgm:presLayoutVars>
          <dgm:dir/>
          <dgm:resizeHandles val="exact"/>
        </dgm:presLayoutVars>
      </dgm:prSet>
      <dgm:spPr/>
    </dgm:pt>
    <dgm:pt modelId="{788C1AD5-A582-484B-9262-3131FC160ED7}" type="pres">
      <dgm:prSet presAssocID="{0376A004-EDF3-404F-81C4-F9F6C6FCFA74}" presName="compNode" presStyleCnt="0"/>
      <dgm:spPr/>
    </dgm:pt>
    <dgm:pt modelId="{8CA9CF48-BA60-4C25-B7BE-AA22093CF3B7}" type="pres">
      <dgm:prSet presAssocID="{0376A004-EDF3-404F-81C4-F9F6C6FCFA74}" presName="bgRect" presStyleLbl="bgShp" presStyleIdx="0" presStyleCnt="2" custScaleY="150847" custLinFactNeighborX="19468" custLinFactNeighborY="2118"/>
      <dgm:spPr>
        <a:solidFill>
          <a:schemeClr val="accent5">
            <a:lumMod val="60000"/>
            <a:lumOff val="40000"/>
          </a:schemeClr>
        </a:solidFill>
      </dgm:spPr>
    </dgm:pt>
    <dgm:pt modelId="{07EE407C-9B19-4AA5-B6F3-6719FA61B999}" type="pres">
      <dgm:prSet presAssocID="{0376A004-EDF3-404F-81C4-F9F6C6FCFA7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bbrica"/>
        </a:ext>
      </dgm:extLst>
    </dgm:pt>
    <dgm:pt modelId="{B3E93FD3-BC82-463A-AEA5-BA383EE564B8}" type="pres">
      <dgm:prSet presAssocID="{0376A004-EDF3-404F-81C4-F9F6C6FCFA74}" presName="spaceRect" presStyleCnt="0"/>
      <dgm:spPr/>
    </dgm:pt>
    <dgm:pt modelId="{D60AEDAD-A7BC-4FE4-B6BC-61A579F229FC}" type="pres">
      <dgm:prSet presAssocID="{0376A004-EDF3-404F-81C4-F9F6C6FCFA74}" presName="parTx" presStyleLbl="revTx" presStyleIdx="0" presStyleCnt="4">
        <dgm:presLayoutVars>
          <dgm:chMax val="0"/>
          <dgm:chPref val="0"/>
        </dgm:presLayoutVars>
      </dgm:prSet>
      <dgm:spPr/>
    </dgm:pt>
    <dgm:pt modelId="{144B7EE4-E5A1-4E5B-ACCA-17D2B06F0B74}" type="pres">
      <dgm:prSet presAssocID="{0376A004-EDF3-404F-81C4-F9F6C6FCFA74}" presName="desTx" presStyleLbl="revTx" presStyleIdx="1" presStyleCnt="4">
        <dgm:presLayoutVars/>
      </dgm:prSet>
      <dgm:spPr/>
    </dgm:pt>
    <dgm:pt modelId="{7097527E-5DF8-4E50-BE8C-3A15256B4826}" type="pres">
      <dgm:prSet presAssocID="{4AAB539F-5C3B-46FD-811D-A5CEE67AC2CD}" presName="sibTrans" presStyleCnt="0"/>
      <dgm:spPr/>
    </dgm:pt>
    <dgm:pt modelId="{1901EDB9-DF3A-448F-B9AF-946960EC8F92}" type="pres">
      <dgm:prSet presAssocID="{CDB9BDF9-4155-4175-8855-EF22DC27179E}" presName="compNode" presStyleCnt="0"/>
      <dgm:spPr/>
    </dgm:pt>
    <dgm:pt modelId="{8FFAB1C1-8751-4E0F-BBD0-3888E39FCD40}" type="pres">
      <dgm:prSet presAssocID="{CDB9BDF9-4155-4175-8855-EF22DC27179E}" presName="bgRect" presStyleLbl="bgShp" presStyleIdx="1" presStyleCnt="2" custScaleY="161131"/>
      <dgm:spPr>
        <a:solidFill>
          <a:schemeClr val="accent6"/>
        </a:solidFill>
      </dgm:spPr>
    </dgm:pt>
    <dgm:pt modelId="{B2E1FDCB-1F7E-425F-8001-1E38CAFFC9B8}" type="pres">
      <dgm:prSet presAssocID="{CDB9BDF9-4155-4175-8855-EF22DC27179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lino a vento"/>
        </a:ext>
      </dgm:extLst>
    </dgm:pt>
    <dgm:pt modelId="{D6195FED-064A-456B-9E79-65DBD7353171}" type="pres">
      <dgm:prSet presAssocID="{CDB9BDF9-4155-4175-8855-EF22DC27179E}" presName="spaceRect" presStyleCnt="0"/>
      <dgm:spPr/>
    </dgm:pt>
    <dgm:pt modelId="{52821633-A057-429A-914D-573CBB0927D6}" type="pres">
      <dgm:prSet presAssocID="{CDB9BDF9-4155-4175-8855-EF22DC27179E}" presName="parTx" presStyleLbl="revTx" presStyleIdx="2" presStyleCnt="4">
        <dgm:presLayoutVars>
          <dgm:chMax val="0"/>
          <dgm:chPref val="0"/>
        </dgm:presLayoutVars>
      </dgm:prSet>
      <dgm:spPr/>
    </dgm:pt>
    <dgm:pt modelId="{EA2FEC1D-AE8D-4DDB-A5E5-C0EDA8ADD89F}" type="pres">
      <dgm:prSet presAssocID="{CDB9BDF9-4155-4175-8855-EF22DC27179E}" presName="desTx" presStyleLbl="revTx" presStyleIdx="3" presStyleCnt="4">
        <dgm:presLayoutVars/>
      </dgm:prSet>
      <dgm:spPr/>
    </dgm:pt>
  </dgm:ptLst>
  <dgm:cxnLst>
    <dgm:cxn modelId="{4EE1D301-1757-4234-B1B1-93F1EFA0BEA0}" srcId="{1D17ABCE-0CEE-4E80-8C54-5957EAB62B62}" destId="{CDB9BDF9-4155-4175-8855-EF22DC27179E}" srcOrd="1" destOrd="0" parTransId="{2912E90F-7FC4-4BAE-A06F-22AFAC9DDA70}" sibTransId="{4D883FF2-DC2F-4B27-AE5F-AD9FB610F793}"/>
    <dgm:cxn modelId="{32650C0C-F9AC-364D-98A0-8EA09CFBCD22}" type="presOf" srcId="{84E31ED7-6F6B-4DAD-91A3-11CA523B8A52}" destId="{EA2FEC1D-AE8D-4DDB-A5E5-C0EDA8ADD89F}" srcOrd="0" destOrd="0" presId="urn:microsoft.com/office/officeart/2018/2/layout/IconVerticalSolidList"/>
    <dgm:cxn modelId="{E1C13513-F2F7-1F42-9261-2C7346BF7C8C}" type="presOf" srcId="{3E1CA763-E981-4EFD-94DB-8507D998658F}" destId="{EA2FEC1D-AE8D-4DDB-A5E5-C0EDA8ADD89F}" srcOrd="0" destOrd="2" presId="urn:microsoft.com/office/officeart/2018/2/layout/IconVerticalSolidList"/>
    <dgm:cxn modelId="{16C1A547-AA55-470A-85C0-7EA6CB43484D}" srcId="{CDB9BDF9-4155-4175-8855-EF22DC27179E}" destId="{EB57BB85-12B2-4EC7-A554-1F9A636671DB}" srcOrd="1" destOrd="0" parTransId="{545636E1-B5FC-4B20-A615-9BA157169CE9}" sibTransId="{15BC05CB-AC97-46C1-A64B-AE7E7B6007A5}"/>
    <dgm:cxn modelId="{D47CE448-B530-43EC-8A25-E51EEF3A2F63}" srcId="{0376A004-EDF3-404F-81C4-F9F6C6FCFA74}" destId="{CEF6BFF1-D6B6-401F-A0B9-A01DD256F4F5}" srcOrd="1" destOrd="0" parTransId="{F62465A1-A3D8-4AF4-81FB-E4D459F98D24}" sibTransId="{E240A554-D8EC-4F8E-A4C5-3F0B587734B7}"/>
    <dgm:cxn modelId="{75AB9663-E830-CE48-B1CB-900BC9B0B3E6}" type="presOf" srcId="{CDB9BDF9-4155-4175-8855-EF22DC27179E}" destId="{52821633-A057-429A-914D-573CBB0927D6}" srcOrd="0" destOrd="0" presId="urn:microsoft.com/office/officeart/2018/2/layout/IconVerticalSolidList"/>
    <dgm:cxn modelId="{75F1DD91-9C81-4881-BB6E-4DD9EF099254}" srcId="{0376A004-EDF3-404F-81C4-F9F6C6FCFA74}" destId="{E9E0CA50-AD69-4E3C-8447-52B166C60713}" srcOrd="0" destOrd="0" parTransId="{0B9CDF90-E3ED-4682-AD56-E03C4247E0FF}" sibTransId="{5F3BE44D-CB41-4ADB-95E4-0A77A615F929}"/>
    <dgm:cxn modelId="{605F19A3-17B3-2641-BAB0-A6A69D43B29C}" type="presOf" srcId="{0376A004-EDF3-404F-81C4-F9F6C6FCFA74}" destId="{D60AEDAD-A7BC-4FE4-B6BC-61A579F229FC}" srcOrd="0" destOrd="0" presId="urn:microsoft.com/office/officeart/2018/2/layout/IconVerticalSolidList"/>
    <dgm:cxn modelId="{D1C4F9AE-49EC-4E78-8282-594E9DE6BB03}" srcId="{1D17ABCE-0CEE-4E80-8C54-5957EAB62B62}" destId="{0376A004-EDF3-404F-81C4-F9F6C6FCFA74}" srcOrd="0" destOrd="0" parTransId="{96916C8C-C1CB-48B6-A7F2-81C04D652920}" sibTransId="{4AAB539F-5C3B-46FD-811D-A5CEE67AC2CD}"/>
    <dgm:cxn modelId="{4ADDE8BA-083E-4837-983F-372D3D113DB0}" srcId="{CDB9BDF9-4155-4175-8855-EF22DC27179E}" destId="{3E1CA763-E981-4EFD-94DB-8507D998658F}" srcOrd="2" destOrd="0" parTransId="{4620E0AD-FC76-4115-9239-0B8EAB5EC170}" sibTransId="{0C9D8B5C-31BF-4ADF-8D39-7A02722A7F07}"/>
    <dgm:cxn modelId="{37EEA5BF-DF50-A94C-80A2-9B393193E2FE}" type="presOf" srcId="{EB57BB85-12B2-4EC7-A554-1F9A636671DB}" destId="{EA2FEC1D-AE8D-4DDB-A5E5-C0EDA8ADD89F}" srcOrd="0" destOrd="1" presId="urn:microsoft.com/office/officeart/2018/2/layout/IconVerticalSolidList"/>
    <dgm:cxn modelId="{7E8D8CD2-5D1D-A34E-9AAB-DAFAB1232F26}" type="presOf" srcId="{E9E0CA50-AD69-4E3C-8447-52B166C60713}" destId="{144B7EE4-E5A1-4E5B-ACCA-17D2B06F0B74}" srcOrd="0" destOrd="0" presId="urn:microsoft.com/office/officeart/2018/2/layout/IconVerticalSolidList"/>
    <dgm:cxn modelId="{ECD2C0F3-C086-0240-B4F2-16D0D4934899}" type="presOf" srcId="{1D17ABCE-0CEE-4E80-8C54-5957EAB62B62}" destId="{D7C7E8B9-93CD-419B-9D95-408C99009772}" srcOrd="0" destOrd="0" presId="urn:microsoft.com/office/officeart/2018/2/layout/IconVerticalSolidList"/>
    <dgm:cxn modelId="{32E57BF4-3DEB-1049-A90F-25C0E3E3F6A9}" type="presOf" srcId="{CEF6BFF1-D6B6-401F-A0B9-A01DD256F4F5}" destId="{144B7EE4-E5A1-4E5B-ACCA-17D2B06F0B74}" srcOrd="0" destOrd="1" presId="urn:microsoft.com/office/officeart/2018/2/layout/IconVerticalSolidList"/>
    <dgm:cxn modelId="{41A9C4F4-832D-452C-976E-A16ED76F5425}" srcId="{CDB9BDF9-4155-4175-8855-EF22DC27179E}" destId="{84E31ED7-6F6B-4DAD-91A3-11CA523B8A52}" srcOrd="0" destOrd="0" parTransId="{6A3F6598-A1BF-4762-9541-A0F00E56DD1D}" sibTransId="{FB6BDF17-F071-43CE-B529-AC9CFCFD8F08}"/>
    <dgm:cxn modelId="{5C4C7A37-2615-2C4D-A51C-C0B1A6D9B769}" type="presParOf" srcId="{D7C7E8B9-93CD-419B-9D95-408C99009772}" destId="{788C1AD5-A582-484B-9262-3131FC160ED7}" srcOrd="0" destOrd="0" presId="urn:microsoft.com/office/officeart/2018/2/layout/IconVerticalSolidList"/>
    <dgm:cxn modelId="{6BE9C298-13C3-EB45-B993-37F8293E6B28}" type="presParOf" srcId="{788C1AD5-A582-484B-9262-3131FC160ED7}" destId="{8CA9CF48-BA60-4C25-B7BE-AA22093CF3B7}" srcOrd="0" destOrd="0" presId="urn:microsoft.com/office/officeart/2018/2/layout/IconVerticalSolidList"/>
    <dgm:cxn modelId="{453714AD-9478-9A42-A95A-5D74AACC34B1}" type="presParOf" srcId="{788C1AD5-A582-484B-9262-3131FC160ED7}" destId="{07EE407C-9B19-4AA5-B6F3-6719FA61B999}" srcOrd="1" destOrd="0" presId="urn:microsoft.com/office/officeart/2018/2/layout/IconVerticalSolidList"/>
    <dgm:cxn modelId="{2C49C356-F92E-0F47-95BA-D81A2D3C3F1D}" type="presParOf" srcId="{788C1AD5-A582-484B-9262-3131FC160ED7}" destId="{B3E93FD3-BC82-463A-AEA5-BA383EE564B8}" srcOrd="2" destOrd="0" presId="urn:microsoft.com/office/officeart/2018/2/layout/IconVerticalSolidList"/>
    <dgm:cxn modelId="{1FADFA11-5ADA-9D43-847C-A734FF7B8117}" type="presParOf" srcId="{788C1AD5-A582-484B-9262-3131FC160ED7}" destId="{D60AEDAD-A7BC-4FE4-B6BC-61A579F229FC}" srcOrd="3" destOrd="0" presId="urn:microsoft.com/office/officeart/2018/2/layout/IconVerticalSolidList"/>
    <dgm:cxn modelId="{5D1D0C01-ABA2-FB48-B616-FDB9D53AC576}" type="presParOf" srcId="{788C1AD5-A582-484B-9262-3131FC160ED7}" destId="{144B7EE4-E5A1-4E5B-ACCA-17D2B06F0B74}" srcOrd="4" destOrd="0" presId="urn:microsoft.com/office/officeart/2018/2/layout/IconVerticalSolidList"/>
    <dgm:cxn modelId="{C9AC78A3-90B1-6747-BCAF-3B474C2A3029}" type="presParOf" srcId="{D7C7E8B9-93CD-419B-9D95-408C99009772}" destId="{7097527E-5DF8-4E50-BE8C-3A15256B4826}" srcOrd="1" destOrd="0" presId="urn:microsoft.com/office/officeart/2018/2/layout/IconVerticalSolidList"/>
    <dgm:cxn modelId="{A66F9DC0-8A5A-A843-A983-C8BA753CFAEE}" type="presParOf" srcId="{D7C7E8B9-93CD-419B-9D95-408C99009772}" destId="{1901EDB9-DF3A-448F-B9AF-946960EC8F92}" srcOrd="2" destOrd="0" presId="urn:microsoft.com/office/officeart/2018/2/layout/IconVerticalSolidList"/>
    <dgm:cxn modelId="{0DAA9EE8-C1D4-6540-9BD8-56DF76C3C3A9}" type="presParOf" srcId="{1901EDB9-DF3A-448F-B9AF-946960EC8F92}" destId="{8FFAB1C1-8751-4E0F-BBD0-3888E39FCD40}" srcOrd="0" destOrd="0" presId="urn:microsoft.com/office/officeart/2018/2/layout/IconVerticalSolidList"/>
    <dgm:cxn modelId="{A62C80B9-14F6-DA45-B11F-9F2263F0EA39}" type="presParOf" srcId="{1901EDB9-DF3A-448F-B9AF-946960EC8F92}" destId="{B2E1FDCB-1F7E-425F-8001-1E38CAFFC9B8}" srcOrd="1" destOrd="0" presId="urn:microsoft.com/office/officeart/2018/2/layout/IconVerticalSolidList"/>
    <dgm:cxn modelId="{1B12D8C7-9D25-EF4D-8698-26EA68B11C4D}" type="presParOf" srcId="{1901EDB9-DF3A-448F-B9AF-946960EC8F92}" destId="{D6195FED-064A-456B-9E79-65DBD7353171}" srcOrd="2" destOrd="0" presId="urn:microsoft.com/office/officeart/2018/2/layout/IconVerticalSolidList"/>
    <dgm:cxn modelId="{8825ED2D-7E9F-8F41-B829-65882E6ADB58}" type="presParOf" srcId="{1901EDB9-DF3A-448F-B9AF-946960EC8F92}" destId="{52821633-A057-429A-914D-573CBB0927D6}" srcOrd="3" destOrd="0" presId="urn:microsoft.com/office/officeart/2018/2/layout/IconVerticalSolidList"/>
    <dgm:cxn modelId="{01C017AB-534F-5547-A6F0-A204EF208ECA}" type="presParOf" srcId="{1901EDB9-DF3A-448F-B9AF-946960EC8F92}" destId="{EA2FEC1D-AE8D-4DDB-A5E5-C0EDA8ADD89F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D542D7-1D19-9749-8772-6B73A0E21D75}" type="doc">
      <dgm:prSet loTypeId="urn:microsoft.com/office/officeart/2005/8/layout/hList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14BDEAD7-27E0-F641-AC1D-0348A1A8783E}">
      <dgm:prSet/>
      <dgm:spPr/>
      <dgm:t>
        <a:bodyPr/>
        <a:lstStyle/>
        <a:p>
          <a:r>
            <a:rPr lang="it-IT" b="1" i="0" u="none"/>
            <a:t>ACCESS TO ENERGY INFRASTRUCTURE</a:t>
          </a:r>
          <a:endParaRPr lang="it-CH" b="1" i="0" u="none"/>
        </a:p>
      </dgm:t>
    </dgm:pt>
    <dgm:pt modelId="{1521AC13-C044-0A4E-B069-B40F671E5BEE}" type="parTrans" cxnId="{04EFC64A-38BC-BB40-89C0-51BBF7174466}">
      <dgm:prSet/>
      <dgm:spPr/>
      <dgm:t>
        <a:bodyPr/>
        <a:lstStyle/>
        <a:p>
          <a:endParaRPr lang="it-IT" sz="1900"/>
        </a:p>
      </dgm:t>
    </dgm:pt>
    <dgm:pt modelId="{72FC5131-AC2E-7C41-838A-AEAFFF2451AA}" type="sibTrans" cxnId="{04EFC64A-38BC-BB40-89C0-51BBF7174466}">
      <dgm:prSet/>
      <dgm:spPr/>
      <dgm:t>
        <a:bodyPr/>
        <a:lstStyle/>
        <a:p>
          <a:endParaRPr lang="it-IT"/>
        </a:p>
      </dgm:t>
    </dgm:pt>
    <dgm:pt modelId="{442263CB-B581-D345-B719-7F333629864B}">
      <dgm:prSet/>
      <dgm:spPr/>
      <dgm:t>
        <a:bodyPr/>
        <a:lstStyle/>
        <a:p>
          <a:r>
            <a:rPr lang="en-GB" b="1" dirty="0">
              <a:sym typeface="Wingdings" panose="05000000000000000000" pitchFamily="2" charset="2"/>
            </a:rPr>
            <a:t>Transit</a:t>
          </a:r>
          <a:r>
            <a:rPr lang="en-GB" dirty="0">
              <a:sym typeface="Wingdings" panose="05000000000000000000" pitchFamily="2" charset="2"/>
            </a:rPr>
            <a:t> (EU-Ukraine, EU-Chile)</a:t>
          </a:r>
          <a:endParaRPr lang="it-CH" b="0" i="0" u="none" dirty="0"/>
        </a:p>
      </dgm:t>
    </dgm:pt>
    <dgm:pt modelId="{732453F4-15F9-B441-B987-043265731F18}" type="parTrans" cxnId="{DE42EF6C-D1D7-724D-8A77-36E72ACAD9A8}">
      <dgm:prSet/>
      <dgm:spPr/>
      <dgm:t>
        <a:bodyPr/>
        <a:lstStyle/>
        <a:p>
          <a:endParaRPr lang="it-IT" sz="1900"/>
        </a:p>
      </dgm:t>
    </dgm:pt>
    <dgm:pt modelId="{9D08AE44-9369-6D4F-ADAD-BBB528B9080E}" type="sibTrans" cxnId="{DE42EF6C-D1D7-724D-8A77-36E72ACAD9A8}">
      <dgm:prSet/>
      <dgm:spPr/>
      <dgm:t>
        <a:bodyPr/>
        <a:lstStyle/>
        <a:p>
          <a:endParaRPr lang="it-IT"/>
        </a:p>
      </dgm:t>
    </dgm:pt>
    <dgm:pt modelId="{8C221A89-9F1B-4D4B-9757-965BCE752C76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Rules disciplining </a:t>
          </a:r>
          <a:r>
            <a:rPr lang="en-GB" b="1" dirty="0">
              <a:sym typeface="Wingdings" panose="05000000000000000000" pitchFamily="2" charset="2"/>
            </a:rPr>
            <a:t>access to and exercise of exploration and production </a:t>
          </a:r>
          <a:r>
            <a:rPr lang="en-GB" dirty="0">
              <a:sym typeface="Wingdings" panose="05000000000000000000" pitchFamily="2" charset="2"/>
            </a:rPr>
            <a:t>activities</a:t>
          </a:r>
          <a:endParaRPr lang="it-CH" b="0" i="0" u="none" dirty="0"/>
        </a:p>
      </dgm:t>
    </dgm:pt>
    <dgm:pt modelId="{03F61ABE-DF3B-E042-AA55-A1B67956FD2D}" type="parTrans" cxnId="{42A9F91C-D4A7-2E43-A40E-A6B1F0C86B85}">
      <dgm:prSet/>
      <dgm:spPr/>
      <dgm:t>
        <a:bodyPr/>
        <a:lstStyle/>
        <a:p>
          <a:endParaRPr lang="it-IT" sz="1900"/>
        </a:p>
      </dgm:t>
    </dgm:pt>
    <dgm:pt modelId="{78233100-007E-1145-B586-192DC42DE075}" type="sibTrans" cxnId="{42A9F91C-D4A7-2E43-A40E-A6B1F0C86B85}">
      <dgm:prSet/>
      <dgm:spPr/>
      <dgm:t>
        <a:bodyPr/>
        <a:lstStyle/>
        <a:p>
          <a:endParaRPr lang="it-IT"/>
        </a:p>
      </dgm:t>
    </dgm:pt>
    <dgm:pt modelId="{F2DB3053-BC47-8F42-9279-9E6685D5926D}">
      <dgm:prSet/>
      <dgm:spPr/>
      <dgm:t>
        <a:bodyPr/>
        <a:lstStyle/>
        <a:p>
          <a:r>
            <a:rPr lang="it-CH" b="1" i="0" u="none"/>
            <a:t>ACCESS TO ENERGY RESOURCES</a:t>
          </a:r>
        </a:p>
      </dgm:t>
    </dgm:pt>
    <dgm:pt modelId="{DE9D8177-3432-8A4A-9D7E-C0CC5553CE14}" type="parTrans" cxnId="{EFFF7948-AF21-2E43-8742-EAB1F535F4BD}">
      <dgm:prSet/>
      <dgm:spPr/>
      <dgm:t>
        <a:bodyPr/>
        <a:lstStyle/>
        <a:p>
          <a:endParaRPr lang="it-IT" sz="1900"/>
        </a:p>
      </dgm:t>
    </dgm:pt>
    <dgm:pt modelId="{FEF085D1-9605-FF45-85D5-0DB6F8627E43}" type="sibTrans" cxnId="{EFFF7948-AF21-2E43-8742-EAB1F535F4BD}">
      <dgm:prSet/>
      <dgm:spPr/>
      <dgm:t>
        <a:bodyPr/>
        <a:lstStyle/>
        <a:p>
          <a:endParaRPr lang="it-IT"/>
        </a:p>
      </dgm:t>
    </dgm:pt>
    <dgm:pt modelId="{A39BC302-9C87-E14D-903D-74A57B56A964}">
      <dgm:prSet/>
      <dgm:spPr/>
      <dgm:t>
        <a:bodyPr/>
        <a:lstStyle/>
        <a:p>
          <a:r>
            <a:rPr lang="it-CH" b="1"/>
            <a:t>ORGANIZATION OF MARKETS</a:t>
          </a:r>
          <a:endParaRPr lang="it-CH"/>
        </a:p>
      </dgm:t>
    </dgm:pt>
    <dgm:pt modelId="{9E07737D-024A-604B-869D-4B7705BA67B2}" type="parTrans" cxnId="{E98D9B7D-399E-B740-A161-7F13C410D31F}">
      <dgm:prSet/>
      <dgm:spPr/>
      <dgm:t>
        <a:bodyPr/>
        <a:lstStyle/>
        <a:p>
          <a:endParaRPr lang="it-IT" sz="1900"/>
        </a:p>
      </dgm:t>
    </dgm:pt>
    <dgm:pt modelId="{25583884-621E-EA42-974B-EB6989A2CD24}" type="sibTrans" cxnId="{E98D9B7D-399E-B740-A161-7F13C410D31F}">
      <dgm:prSet/>
      <dgm:spPr/>
      <dgm:t>
        <a:bodyPr/>
        <a:lstStyle/>
        <a:p>
          <a:endParaRPr lang="it-IT"/>
        </a:p>
      </dgm:t>
    </dgm:pt>
    <dgm:pt modelId="{156C4FE6-2B2C-6A4E-9CB7-5D2EF64C5248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Disciplines on </a:t>
          </a:r>
          <a:r>
            <a:rPr lang="en-GB" b="1" dirty="0">
              <a:sym typeface="Wingdings" panose="05000000000000000000" pitchFamily="2" charset="2"/>
            </a:rPr>
            <a:t>domestic regulated pricing</a:t>
          </a:r>
          <a:r>
            <a:rPr lang="en-GB" dirty="0">
              <a:sym typeface="Wingdings" panose="05000000000000000000" pitchFamily="2" charset="2"/>
            </a:rPr>
            <a:t> practices</a:t>
          </a:r>
          <a:endParaRPr lang="it-CH" dirty="0"/>
        </a:p>
      </dgm:t>
    </dgm:pt>
    <dgm:pt modelId="{0C39ED20-B7BF-7A4A-B0C9-412B33A0A06B}" type="parTrans" cxnId="{85295FCB-5959-7C41-969F-698BC7F1BCAB}">
      <dgm:prSet/>
      <dgm:spPr/>
      <dgm:t>
        <a:bodyPr/>
        <a:lstStyle/>
        <a:p>
          <a:endParaRPr lang="it-IT" sz="1900"/>
        </a:p>
      </dgm:t>
    </dgm:pt>
    <dgm:pt modelId="{183804E7-A438-F64D-AD85-1130BC867C54}" type="sibTrans" cxnId="{85295FCB-5959-7C41-969F-698BC7F1BCAB}">
      <dgm:prSet/>
      <dgm:spPr/>
      <dgm:t>
        <a:bodyPr/>
        <a:lstStyle/>
        <a:p>
          <a:endParaRPr lang="it-IT"/>
        </a:p>
      </dgm:t>
    </dgm:pt>
    <dgm:pt modelId="{013D4089-8F81-D945-9C6F-0DD979D5E287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Prohibition of </a:t>
          </a:r>
          <a:r>
            <a:rPr lang="en-GB" b="1" dirty="0">
              <a:sym typeface="Wingdings" panose="05000000000000000000" pitchFamily="2" charset="2"/>
            </a:rPr>
            <a:t>dual pricing </a:t>
          </a:r>
          <a:r>
            <a:rPr lang="en-GB" dirty="0">
              <a:sym typeface="Wingdings" panose="05000000000000000000" pitchFamily="2" charset="2"/>
            </a:rPr>
            <a:t>and/or </a:t>
          </a:r>
          <a:r>
            <a:rPr lang="en-GB" b="1" dirty="0">
              <a:sym typeface="Wingdings" panose="05000000000000000000" pitchFamily="2" charset="2"/>
            </a:rPr>
            <a:t>import and export monopolies</a:t>
          </a:r>
        </a:p>
      </dgm:t>
    </dgm:pt>
    <dgm:pt modelId="{132CD058-4437-5B43-8511-AEF11E70C93A}" type="parTrans" cxnId="{7CCBDB35-C5C2-AE48-B37F-E7B1D0D1746D}">
      <dgm:prSet/>
      <dgm:spPr/>
      <dgm:t>
        <a:bodyPr/>
        <a:lstStyle/>
        <a:p>
          <a:endParaRPr lang="it-IT"/>
        </a:p>
      </dgm:t>
    </dgm:pt>
    <dgm:pt modelId="{10240F87-C8D9-6D45-B227-9534BF2715F5}" type="sibTrans" cxnId="{7CCBDB35-C5C2-AE48-B37F-E7B1D0D1746D}">
      <dgm:prSet/>
      <dgm:spPr/>
      <dgm:t>
        <a:bodyPr/>
        <a:lstStyle/>
        <a:p>
          <a:endParaRPr lang="it-IT"/>
        </a:p>
      </dgm:t>
    </dgm:pt>
    <dgm:pt modelId="{B6F79219-A396-6346-8934-CA4A17E61126}">
      <dgm:prSet/>
      <dgm:spPr/>
      <dgm:t>
        <a:bodyPr/>
        <a:lstStyle/>
        <a:p>
          <a:r>
            <a:rPr lang="en-GB" b="1" dirty="0">
              <a:sym typeface="Wingdings" panose="05000000000000000000" pitchFamily="2" charset="2"/>
            </a:rPr>
            <a:t>Third-party access </a:t>
          </a:r>
          <a:r>
            <a:rPr lang="en-GB" dirty="0">
              <a:sym typeface="Wingdings" panose="05000000000000000000" pitchFamily="2" charset="2"/>
            </a:rPr>
            <a:t>provisions</a:t>
          </a:r>
          <a:endParaRPr lang="it-CH" b="0" i="0" u="none" dirty="0"/>
        </a:p>
      </dgm:t>
    </dgm:pt>
    <dgm:pt modelId="{020EB107-F9F6-2340-8CE8-4333074D450B}" type="parTrans" cxnId="{53E0A17A-FFB3-9143-A6CC-71296139D4E0}">
      <dgm:prSet/>
      <dgm:spPr/>
      <dgm:t>
        <a:bodyPr/>
        <a:lstStyle/>
        <a:p>
          <a:endParaRPr lang="it-IT"/>
        </a:p>
      </dgm:t>
    </dgm:pt>
    <dgm:pt modelId="{D9EAC84C-E6B8-2E4C-8D76-A83EE92915D5}" type="sibTrans" cxnId="{53E0A17A-FFB3-9143-A6CC-71296139D4E0}">
      <dgm:prSet/>
      <dgm:spPr/>
      <dgm:t>
        <a:bodyPr/>
        <a:lstStyle/>
        <a:p>
          <a:endParaRPr lang="it-IT"/>
        </a:p>
      </dgm:t>
    </dgm:pt>
    <dgm:pt modelId="{4E323752-5608-E047-A086-C02CF7CA1928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Prohibition of </a:t>
          </a:r>
          <a:r>
            <a:rPr lang="en-GB" b="1" dirty="0">
              <a:sym typeface="Wingdings" panose="05000000000000000000" pitchFamily="2" charset="2"/>
            </a:rPr>
            <a:t>border measures</a:t>
          </a:r>
          <a:r>
            <a:rPr lang="en-GB" dirty="0">
              <a:sym typeface="Wingdings" panose="05000000000000000000" pitchFamily="2" charset="2"/>
            </a:rPr>
            <a:t> (EU-Ukraine) and stricter conditions on the use of applicable exceptions (but see standard rules and exceptions)</a:t>
          </a:r>
          <a:endParaRPr lang="en-GB" b="1" dirty="0">
            <a:sym typeface="Wingdings" panose="05000000000000000000" pitchFamily="2" charset="2"/>
          </a:endParaRPr>
        </a:p>
      </dgm:t>
    </dgm:pt>
    <dgm:pt modelId="{F38BA09E-41B7-B140-ACEE-543CA875C80E}" type="parTrans" cxnId="{EB214BAC-AB74-C648-BDCD-FDD93A2A6FB0}">
      <dgm:prSet/>
      <dgm:spPr/>
    </dgm:pt>
    <dgm:pt modelId="{B729B2D9-33CA-DE48-B152-F5C17282D4BA}" type="sibTrans" cxnId="{EB214BAC-AB74-C648-BDCD-FDD93A2A6FB0}">
      <dgm:prSet/>
      <dgm:spPr/>
    </dgm:pt>
    <dgm:pt modelId="{D3844319-AAE8-2949-9453-76D741B434C4}">
      <dgm:prSet/>
      <dgm:spPr/>
      <dgm:t>
        <a:bodyPr/>
        <a:lstStyle/>
        <a:p>
          <a:r>
            <a:rPr lang="it-CH" b="1" dirty="0"/>
            <a:t>Cooperation between independent regulatory authorities </a:t>
          </a:r>
          <a:r>
            <a:rPr lang="it-CH" dirty="0"/>
            <a:t>and/or transmission system operators (EU-UK TCA), depending on the level of integration sought/possible</a:t>
          </a:r>
        </a:p>
      </dgm:t>
    </dgm:pt>
    <dgm:pt modelId="{E990F174-5AF4-A24E-A770-8B7F3B31E214}" type="parTrans" cxnId="{D5A22B5D-D049-C246-8232-39F1BA2ED74A}">
      <dgm:prSet/>
      <dgm:spPr/>
    </dgm:pt>
    <dgm:pt modelId="{61DB1F89-2AFB-9A4C-9BBE-4746CC99154A}" type="sibTrans" cxnId="{D5A22B5D-D049-C246-8232-39F1BA2ED74A}">
      <dgm:prSet/>
      <dgm:spPr/>
    </dgm:pt>
    <dgm:pt modelId="{569286C6-E695-8740-9F84-0C57D24B7591}">
      <dgm:prSet/>
      <dgm:spPr/>
      <dgm:t>
        <a:bodyPr/>
        <a:lstStyle/>
        <a:p>
          <a:r>
            <a:rPr lang="en-GB" b="1" dirty="0">
              <a:sym typeface="Wingdings" panose="05000000000000000000" pitchFamily="2" charset="2"/>
            </a:rPr>
            <a:t>Cooperation</a:t>
          </a:r>
          <a:r>
            <a:rPr lang="en-GB" dirty="0">
              <a:sym typeface="Wingdings" panose="05000000000000000000" pitchFamily="2" charset="2"/>
            </a:rPr>
            <a:t> on energy infrastructure developments</a:t>
          </a:r>
          <a:endParaRPr lang="it-CH" b="0" i="0" u="none" dirty="0"/>
        </a:p>
      </dgm:t>
    </dgm:pt>
    <dgm:pt modelId="{2B82B068-9C66-4A42-BC51-E2BC66BA7399}" type="parTrans" cxnId="{18565568-8AE4-3B49-AEA3-C7BE42CEDBEB}">
      <dgm:prSet/>
      <dgm:spPr/>
    </dgm:pt>
    <dgm:pt modelId="{EF5B17C4-5D67-0E45-9D27-93FFACB8D6BA}" type="sibTrans" cxnId="{18565568-8AE4-3B49-AEA3-C7BE42CEDBEB}">
      <dgm:prSet/>
      <dgm:spPr/>
    </dgm:pt>
    <dgm:pt modelId="{DA46019C-6C96-4640-AB12-D10D01CD8BB6}" type="pres">
      <dgm:prSet presAssocID="{3FD542D7-1D19-9749-8772-6B73A0E21D75}" presName="Name0" presStyleCnt="0">
        <dgm:presLayoutVars>
          <dgm:dir/>
          <dgm:animLvl val="lvl"/>
          <dgm:resizeHandles val="exact"/>
        </dgm:presLayoutVars>
      </dgm:prSet>
      <dgm:spPr/>
    </dgm:pt>
    <dgm:pt modelId="{2DD69B92-2103-9E47-B715-8D9C2E5C502D}" type="pres">
      <dgm:prSet presAssocID="{F2DB3053-BC47-8F42-9279-9E6685D5926D}" presName="composite" presStyleCnt="0"/>
      <dgm:spPr/>
    </dgm:pt>
    <dgm:pt modelId="{046E86D4-E685-F14C-8C7D-D1764D4B72F5}" type="pres">
      <dgm:prSet presAssocID="{F2DB3053-BC47-8F42-9279-9E6685D5926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0E1FFE7-B074-A04F-892B-20E6C5852C55}" type="pres">
      <dgm:prSet presAssocID="{F2DB3053-BC47-8F42-9279-9E6685D5926D}" presName="desTx" presStyleLbl="alignAccFollowNode1" presStyleIdx="0" presStyleCnt="3">
        <dgm:presLayoutVars>
          <dgm:bulletEnabled val="1"/>
        </dgm:presLayoutVars>
      </dgm:prSet>
      <dgm:spPr/>
    </dgm:pt>
    <dgm:pt modelId="{19743F6F-90D5-3544-8077-B4FAC3410D31}" type="pres">
      <dgm:prSet presAssocID="{FEF085D1-9605-FF45-85D5-0DB6F8627E43}" presName="space" presStyleCnt="0"/>
      <dgm:spPr/>
    </dgm:pt>
    <dgm:pt modelId="{6C192D0B-B595-3341-ABAA-3E99A78B844E}" type="pres">
      <dgm:prSet presAssocID="{14BDEAD7-27E0-F641-AC1D-0348A1A8783E}" presName="composite" presStyleCnt="0"/>
      <dgm:spPr/>
    </dgm:pt>
    <dgm:pt modelId="{00C255B2-28A5-E94D-ABCB-776320537D7F}" type="pres">
      <dgm:prSet presAssocID="{14BDEAD7-27E0-F641-AC1D-0348A1A8783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A331C6B-C7E3-0945-8A0E-A315BC324D02}" type="pres">
      <dgm:prSet presAssocID="{14BDEAD7-27E0-F641-AC1D-0348A1A8783E}" presName="desTx" presStyleLbl="alignAccFollowNode1" presStyleIdx="1" presStyleCnt="3">
        <dgm:presLayoutVars>
          <dgm:bulletEnabled val="1"/>
        </dgm:presLayoutVars>
      </dgm:prSet>
      <dgm:spPr/>
    </dgm:pt>
    <dgm:pt modelId="{30388587-8FD5-6245-9EE4-F8C37DC45EAA}" type="pres">
      <dgm:prSet presAssocID="{72FC5131-AC2E-7C41-838A-AEAFFF2451AA}" presName="space" presStyleCnt="0"/>
      <dgm:spPr/>
    </dgm:pt>
    <dgm:pt modelId="{9069FB54-F492-3E4C-B682-CA4CC57FA719}" type="pres">
      <dgm:prSet presAssocID="{A39BC302-9C87-E14D-903D-74A57B56A964}" presName="composite" presStyleCnt="0"/>
      <dgm:spPr/>
    </dgm:pt>
    <dgm:pt modelId="{772A75A4-E6E6-3544-AC28-5A180F8A5D52}" type="pres">
      <dgm:prSet presAssocID="{A39BC302-9C87-E14D-903D-74A57B56A96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8590879-B3A6-5747-B90E-2801996F3DA9}" type="pres">
      <dgm:prSet presAssocID="{A39BC302-9C87-E14D-903D-74A57B56A96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E61FC11-AAF5-B74A-8BB7-F10DCA3C2310}" type="presOf" srcId="{D3844319-AAE8-2949-9453-76D741B434C4}" destId="{78590879-B3A6-5747-B90E-2801996F3DA9}" srcOrd="0" destOrd="1" presId="urn:microsoft.com/office/officeart/2005/8/layout/hList1"/>
    <dgm:cxn modelId="{42A9F91C-D4A7-2E43-A40E-A6B1F0C86B85}" srcId="{F2DB3053-BC47-8F42-9279-9E6685D5926D}" destId="{8C221A89-9F1B-4D4B-9757-965BCE752C76}" srcOrd="0" destOrd="0" parTransId="{03F61ABE-DF3B-E042-AA55-A1B67956FD2D}" sibTransId="{78233100-007E-1145-B586-192DC42DE075}"/>
    <dgm:cxn modelId="{7CCBDB35-C5C2-AE48-B37F-E7B1D0D1746D}" srcId="{F2DB3053-BC47-8F42-9279-9E6685D5926D}" destId="{013D4089-8F81-D945-9C6F-0DD979D5E287}" srcOrd="1" destOrd="0" parTransId="{132CD058-4437-5B43-8511-AEF11E70C93A}" sibTransId="{10240F87-C8D9-6D45-B227-9534BF2715F5}"/>
    <dgm:cxn modelId="{EFFF7948-AF21-2E43-8742-EAB1F535F4BD}" srcId="{3FD542D7-1D19-9749-8772-6B73A0E21D75}" destId="{F2DB3053-BC47-8F42-9279-9E6685D5926D}" srcOrd="0" destOrd="0" parTransId="{DE9D8177-3432-8A4A-9D7E-C0CC5553CE14}" sibTransId="{FEF085D1-9605-FF45-85D5-0DB6F8627E43}"/>
    <dgm:cxn modelId="{04EFC64A-38BC-BB40-89C0-51BBF7174466}" srcId="{3FD542D7-1D19-9749-8772-6B73A0E21D75}" destId="{14BDEAD7-27E0-F641-AC1D-0348A1A8783E}" srcOrd="1" destOrd="0" parTransId="{1521AC13-C044-0A4E-B069-B40F671E5BEE}" sibTransId="{72FC5131-AC2E-7C41-838A-AEAFFF2451AA}"/>
    <dgm:cxn modelId="{D5A22B5D-D049-C246-8232-39F1BA2ED74A}" srcId="{A39BC302-9C87-E14D-903D-74A57B56A964}" destId="{D3844319-AAE8-2949-9453-76D741B434C4}" srcOrd="1" destOrd="0" parTransId="{E990F174-5AF4-A24E-A770-8B7F3B31E214}" sibTransId="{61DB1F89-2AFB-9A4C-9BBE-4746CC99154A}"/>
    <dgm:cxn modelId="{18565568-8AE4-3B49-AEA3-C7BE42CEDBEB}" srcId="{14BDEAD7-27E0-F641-AC1D-0348A1A8783E}" destId="{569286C6-E695-8740-9F84-0C57D24B7591}" srcOrd="2" destOrd="0" parTransId="{2B82B068-9C66-4A42-BC51-E2BC66BA7399}" sibTransId="{EF5B17C4-5D67-0E45-9D27-93FFACB8D6BA}"/>
    <dgm:cxn modelId="{49E60669-762B-3C49-ACDC-4AAB49048725}" type="presOf" srcId="{14BDEAD7-27E0-F641-AC1D-0348A1A8783E}" destId="{00C255B2-28A5-E94D-ABCB-776320537D7F}" srcOrd="0" destOrd="0" presId="urn:microsoft.com/office/officeart/2005/8/layout/hList1"/>
    <dgm:cxn modelId="{DE42EF6C-D1D7-724D-8A77-36E72ACAD9A8}" srcId="{14BDEAD7-27E0-F641-AC1D-0348A1A8783E}" destId="{442263CB-B581-D345-B719-7F333629864B}" srcOrd="0" destOrd="0" parTransId="{732453F4-15F9-B441-B987-043265731F18}" sibTransId="{9D08AE44-9369-6D4F-ADAD-BBB528B9080E}"/>
    <dgm:cxn modelId="{32DD4172-4C10-5248-8A7D-A1D29897C770}" type="presOf" srcId="{F2DB3053-BC47-8F42-9279-9E6685D5926D}" destId="{046E86D4-E685-F14C-8C7D-D1764D4B72F5}" srcOrd="0" destOrd="0" presId="urn:microsoft.com/office/officeart/2005/8/layout/hList1"/>
    <dgm:cxn modelId="{E5E8B175-4404-0B47-9DEB-940AC2039E52}" type="presOf" srcId="{8C221A89-9F1B-4D4B-9757-965BCE752C76}" destId="{20E1FFE7-B074-A04F-892B-20E6C5852C55}" srcOrd="0" destOrd="0" presId="urn:microsoft.com/office/officeart/2005/8/layout/hList1"/>
    <dgm:cxn modelId="{53E0A17A-FFB3-9143-A6CC-71296139D4E0}" srcId="{14BDEAD7-27E0-F641-AC1D-0348A1A8783E}" destId="{B6F79219-A396-6346-8934-CA4A17E61126}" srcOrd="1" destOrd="0" parTransId="{020EB107-F9F6-2340-8CE8-4333074D450B}" sibTransId="{D9EAC84C-E6B8-2E4C-8D76-A83EE92915D5}"/>
    <dgm:cxn modelId="{E98D9B7D-399E-B740-A161-7F13C410D31F}" srcId="{3FD542D7-1D19-9749-8772-6B73A0E21D75}" destId="{A39BC302-9C87-E14D-903D-74A57B56A964}" srcOrd="2" destOrd="0" parTransId="{9E07737D-024A-604B-869D-4B7705BA67B2}" sibTransId="{25583884-621E-EA42-974B-EB6989A2CD24}"/>
    <dgm:cxn modelId="{99A7728A-C373-5C44-948F-3B5776D991FB}" type="presOf" srcId="{A39BC302-9C87-E14D-903D-74A57B56A964}" destId="{772A75A4-E6E6-3544-AC28-5A180F8A5D52}" srcOrd="0" destOrd="0" presId="urn:microsoft.com/office/officeart/2005/8/layout/hList1"/>
    <dgm:cxn modelId="{B13B1D93-A26E-0D49-8273-A12EFA7BDCA3}" type="presOf" srcId="{442263CB-B581-D345-B719-7F333629864B}" destId="{EA331C6B-C7E3-0945-8A0E-A315BC324D02}" srcOrd="0" destOrd="0" presId="urn:microsoft.com/office/officeart/2005/8/layout/hList1"/>
    <dgm:cxn modelId="{FDF0849B-43AF-DF42-8E08-D71142D53993}" type="presOf" srcId="{3FD542D7-1D19-9749-8772-6B73A0E21D75}" destId="{DA46019C-6C96-4640-AB12-D10D01CD8BB6}" srcOrd="0" destOrd="0" presId="urn:microsoft.com/office/officeart/2005/8/layout/hList1"/>
    <dgm:cxn modelId="{C6A047A0-22D4-7540-82B8-91B9C8FF6E1C}" type="presOf" srcId="{013D4089-8F81-D945-9C6F-0DD979D5E287}" destId="{20E1FFE7-B074-A04F-892B-20E6C5852C55}" srcOrd="0" destOrd="1" presId="urn:microsoft.com/office/officeart/2005/8/layout/hList1"/>
    <dgm:cxn modelId="{EB214BAC-AB74-C648-BDCD-FDD93A2A6FB0}" srcId="{F2DB3053-BC47-8F42-9279-9E6685D5926D}" destId="{4E323752-5608-E047-A086-C02CF7CA1928}" srcOrd="2" destOrd="0" parTransId="{F38BA09E-41B7-B140-ACEE-543CA875C80E}" sibTransId="{B729B2D9-33CA-DE48-B152-F5C17282D4BA}"/>
    <dgm:cxn modelId="{6882D9C2-D7E1-5F45-8921-3F47DD40FE59}" type="presOf" srcId="{156C4FE6-2B2C-6A4E-9CB7-5D2EF64C5248}" destId="{78590879-B3A6-5747-B90E-2801996F3DA9}" srcOrd="0" destOrd="0" presId="urn:microsoft.com/office/officeart/2005/8/layout/hList1"/>
    <dgm:cxn modelId="{85295FCB-5959-7C41-969F-698BC7F1BCAB}" srcId="{A39BC302-9C87-E14D-903D-74A57B56A964}" destId="{156C4FE6-2B2C-6A4E-9CB7-5D2EF64C5248}" srcOrd="0" destOrd="0" parTransId="{0C39ED20-B7BF-7A4A-B0C9-412B33A0A06B}" sibTransId="{183804E7-A438-F64D-AD85-1130BC867C54}"/>
    <dgm:cxn modelId="{56C45CCC-94A7-E249-BA20-4EE64FAEAAD2}" type="presOf" srcId="{569286C6-E695-8740-9F84-0C57D24B7591}" destId="{EA331C6B-C7E3-0945-8A0E-A315BC324D02}" srcOrd="0" destOrd="2" presId="urn:microsoft.com/office/officeart/2005/8/layout/hList1"/>
    <dgm:cxn modelId="{3AF849E9-6B3C-804F-8259-82885A9C7C99}" type="presOf" srcId="{B6F79219-A396-6346-8934-CA4A17E61126}" destId="{EA331C6B-C7E3-0945-8A0E-A315BC324D02}" srcOrd="0" destOrd="1" presId="urn:microsoft.com/office/officeart/2005/8/layout/hList1"/>
    <dgm:cxn modelId="{BE91FAE9-4115-654A-8662-13702623F0D9}" type="presOf" srcId="{4E323752-5608-E047-A086-C02CF7CA1928}" destId="{20E1FFE7-B074-A04F-892B-20E6C5852C55}" srcOrd="0" destOrd="2" presId="urn:microsoft.com/office/officeart/2005/8/layout/hList1"/>
    <dgm:cxn modelId="{ADC907E6-B224-B44D-9B9B-6F023DE38F70}" type="presParOf" srcId="{DA46019C-6C96-4640-AB12-D10D01CD8BB6}" destId="{2DD69B92-2103-9E47-B715-8D9C2E5C502D}" srcOrd="0" destOrd="0" presId="urn:microsoft.com/office/officeart/2005/8/layout/hList1"/>
    <dgm:cxn modelId="{1165AB3D-4C73-A84D-AFA6-D919EDC2BF76}" type="presParOf" srcId="{2DD69B92-2103-9E47-B715-8D9C2E5C502D}" destId="{046E86D4-E685-F14C-8C7D-D1764D4B72F5}" srcOrd="0" destOrd="0" presId="urn:microsoft.com/office/officeart/2005/8/layout/hList1"/>
    <dgm:cxn modelId="{4D1681DF-0AA6-F649-BDEB-610102ABD703}" type="presParOf" srcId="{2DD69B92-2103-9E47-B715-8D9C2E5C502D}" destId="{20E1FFE7-B074-A04F-892B-20E6C5852C55}" srcOrd="1" destOrd="0" presId="urn:microsoft.com/office/officeart/2005/8/layout/hList1"/>
    <dgm:cxn modelId="{EA9EEBC2-F2C8-6845-8B84-A694FBFBE8E7}" type="presParOf" srcId="{DA46019C-6C96-4640-AB12-D10D01CD8BB6}" destId="{19743F6F-90D5-3544-8077-B4FAC3410D31}" srcOrd="1" destOrd="0" presId="urn:microsoft.com/office/officeart/2005/8/layout/hList1"/>
    <dgm:cxn modelId="{3FF65025-8D8A-854C-8935-6DAFE63DDD81}" type="presParOf" srcId="{DA46019C-6C96-4640-AB12-D10D01CD8BB6}" destId="{6C192D0B-B595-3341-ABAA-3E99A78B844E}" srcOrd="2" destOrd="0" presId="urn:microsoft.com/office/officeart/2005/8/layout/hList1"/>
    <dgm:cxn modelId="{35C222AD-4211-2741-957A-F93D5073CCDA}" type="presParOf" srcId="{6C192D0B-B595-3341-ABAA-3E99A78B844E}" destId="{00C255B2-28A5-E94D-ABCB-776320537D7F}" srcOrd="0" destOrd="0" presId="urn:microsoft.com/office/officeart/2005/8/layout/hList1"/>
    <dgm:cxn modelId="{378AF012-E0B3-614C-8194-1140D6AF6339}" type="presParOf" srcId="{6C192D0B-B595-3341-ABAA-3E99A78B844E}" destId="{EA331C6B-C7E3-0945-8A0E-A315BC324D02}" srcOrd="1" destOrd="0" presId="urn:microsoft.com/office/officeart/2005/8/layout/hList1"/>
    <dgm:cxn modelId="{A5C9838A-EAC4-CA47-AA79-80A96FF9F9F2}" type="presParOf" srcId="{DA46019C-6C96-4640-AB12-D10D01CD8BB6}" destId="{30388587-8FD5-6245-9EE4-F8C37DC45EAA}" srcOrd="3" destOrd="0" presId="urn:microsoft.com/office/officeart/2005/8/layout/hList1"/>
    <dgm:cxn modelId="{41183F52-488F-634A-8CE6-E47EB9B4A2A1}" type="presParOf" srcId="{DA46019C-6C96-4640-AB12-D10D01CD8BB6}" destId="{9069FB54-F492-3E4C-B682-CA4CC57FA719}" srcOrd="4" destOrd="0" presId="urn:microsoft.com/office/officeart/2005/8/layout/hList1"/>
    <dgm:cxn modelId="{27DE134F-BAC4-A541-B7A5-785D0569A061}" type="presParOf" srcId="{9069FB54-F492-3E4C-B682-CA4CC57FA719}" destId="{772A75A4-E6E6-3544-AC28-5A180F8A5D52}" srcOrd="0" destOrd="0" presId="urn:microsoft.com/office/officeart/2005/8/layout/hList1"/>
    <dgm:cxn modelId="{22363E9E-0448-6249-81C4-7D9C5B75791D}" type="presParOf" srcId="{9069FB54-F492-3E4C-B682-CA4CC57FA719}" destId="{78590879-B3A6-5747-B90E-2801996F3DA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66EFC6-1CF6-4578-B6C2-65F1E617E05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0B200A0-5DBF-4CEE-A875-1525776AF0F4}">
      <dgm:prSet/>
      <dgm:spPr/>
      <dgm:t>
        <a:bodyPr/>
        <a:lstStyle/>
        <a:p>
          <a:r>
            <a:rPr lang="en-GB" b="1" dirty="0"/>
            <a:t>Access to (conventional) energy resources (and raw materials) </a:t>
          </a:r>
          <a:endParaRPr lang="en-US" b="1" dirty="0"/>
        </a:p>
      </dgm:t>
    </dgm:pt>
    <dgm:pt modelId="{4C8FDEC9-8F85-4F49-B438-E9F3017DD612}" type="parTrans" cxnId="{07BD4F92-A456-4EF0-94BE-48E0BA2A1674}">
      <dgm:prSet/>
      <dgm:spPr/>
      <dgm:t>
        <a:bodyPr/>
        <a:lstStyle/>
        <a:p>
          <a:endParaRPr lang="en-US"/>
        </a:p>
      </dgm:t>
    </dgm:pt>
    <dgm:pt modelId="{4DBFAADD-8814-4410-8B77-53D135039BFC}" type="sibTrans" cxnId="{07BD4F92-A456-4EF0-94BE-48E0BA2A1674}">
      <dgm:prSet/>
      <dgm:spPr/>
      <dgm:t>
        <a:bodyPr/>
        <a:lstStyle/>
        <a:p>
          <a:endParaRPr lang="en-US"/>
        </a:p>
      </dgm:t>
    </dgm:pt>
    <dgm:pt modelId="{64FD531F-5FC3-42C7-A698-0CFE074CF869}">
      <dgm:prSet/>
      <dgm:spPr/>
      <dgm:t>
        <a:bodyPr/>
        <a:lstStyle/>
        <a:p>
          <a:r>
            <a:rPr lang="en-GB" dirty="0"/>
            <a:t>Obligation to carry out </a:t>
          </a:r>
          <a:r>
            <a:rPr lang="en-GB" b="1" dirty="0"/>
            <a:t>environmental impact assessments </a:t>
          </a:r>
          <a:r>
            <a:rPr lang="en-GB" dirty="0"/>
            <a:t>prior to granting exploration/production authorizations (EU-Chile, EU-New Zealand, EU-UK TCA)</a:t>
          </a:r>
          <a:endParaRPr lang="en-US" dirty="0"/>
        </a:p>
      </dgm:t>
    </dgm:pt>
    <dgm:pt modelId="{56DD8EE6-062C-4481-A825-ECDC6EAEB9BA}" type="parTrans" cxnId="{B84AA16C-AA72-4F8F-81F1-1F9B4F22FC73}">
      <dgm:prSet/>
      <dgm:spPr/>
      <dgm:t>
        <a:bodyPr/>
        <a:lstStyle/>
        <a:p>
          <a:endParaRPr lang="en-US"/>
        </a:p>
      </dgm:t>
    </dgm:pt>
    <dgm:pt modelId="{71A65F7C-645E-4BE3-B5AF-B02DE4AEC0E4}" type="sibTrans" cxnId="{B84AA16C-AA72-4F8F-81F1-1F9B4F22FC73}">
      <dgm:prSet/>
      <dgm:spPr/>
      <dgm:t>
        <a:bodyPr/>
        <a:lstStyle/>
        <a:p>
          <a:endParaRPr lang="en-US"/>
        </a:p>
      </dgm:t>
    </dgm:pt>
    <dgm:pt modelId="{19142731-0B6D-45E0-A2E5-96B7DA31EBD8}">
      <dgm:prSet/>
      <dgm:spPr/>
      <dgm:t>
        <a:bodyPr/>
        <a:lstStyle/>
        <a:p>
          <a:r>
            <a:rPr lang="en-GB" dirty="0"/>
            <a:t>Obligation to respect high </a:t>
          </a:r>
          <a:r>
            <a:rPr lang="en-GB" b="1" dirty="0"/>
            <a:t>standards for environmental protection </a:t>
          </a:r>
          <a:r>
            <a:rPr lang="en-GB" dirty="0"/>
            <a:t>in exploration/production activities (EU-New Zealand, EU-UK TCA))</a:t>
          </a:r>
          <a:endParaRPr lang="en-US" dirty="0"/>
        </a:p>
      </dgm:t>
    </dgm:pt>
    <dgm:pt modelId="{42A4A455-724F-48C1-8138-A703396D5EED}" type="parTrans" cxnId="{5A8A847E-54A5-4079-8631-47AD45A22C4B}">
      <dgm:prSet/>
      <dgm:spPr/>
      <dgm:t>
        <a:bodyPr/>
        <a:lstStyle/>
        <a:p>
          <a:endParaRPr lang="en-US"/>
        </a:p>
      </dgm:t>
    </dgm:pt>
    <dgm:pt modelId="{3865B06F-2EAE-43BD-ABAD-0CF5845A6956}" type="sibTrans" cxnId="{5A8A847E-54A5-4079-8631-47AD45A22C4B}">
      <dgm:prSet/>
      <dgm:spPr/>
      <dgm:t>
        <a:bodyPr/>
        <a:lstStyle/>
        <a:p>
          <a:endParaRPr lang="en-US"/>
        </a:p>
      </dgm:t>
    </dgm:pt>
    <dgm:pt modelId="{E06B981C-0A60-49A8-A624-5F0F2ADE1086}">
      <dgm:prSet/>
      <dgm:spPr/>
      <dgm:t>
        <a:bodyPr/>
        <a:lstStyle/>
        <a:p>
          <a:r>
            <a:rPr lang="en-GB" b="1" dirty="0"/>
            <a:t>Access to energy transport infrastructure</a:t>
          </a:r>
          <a:endParaRPr lang="en-US" b="1" dirty="0"/>
        </a:p>
      </dgm:t>
    </dgm:pt>
    <dgm:pt modelId="{30FAD999-836D-4777-ACF1-41466E213DED}" type="parTrans" cxnId="{B600CF5F-EA89-4266-8C02-E16BBB9CC619}">
      <dgm:prSet/>
      <dgm:spPr/>
      <dgm:t>
        <a:bodyPr/>
        <a:lstStyle/>
        <a:p>
          <a:endParaRPr lang="en-US"/>
        </a:p>
      </dgm:t>
    </dgm:pt>
    <dgm:pt modelId="{8B2487D0-B9DB-4405-AB64-027ACA87AB1A}" type="sibTrans" cxnId="{B600CF5F-EA89-4266-8C02-E16BBB9CC619}">
      <dgm:prSet/>
      <dgm:spPr/>
      <dgm:t>
        <a:bodyPr/>
        <a:lstStyle/>
        <a:p>
          <a:endParaRPr lang="en-US"/>
        </a:p>
      </dgm:t>
    </dgm:pt>
    <dgm:pt modelId="{3FE6B578-9CEB-4983-8F5F-6C3912880513}">
      <dgm:prSet/>
      <dgm:spPr/>
      <dgm:t>
        <a:bodyPr/>
        <a:lstStyle/>
        <a:p>
          <a:r>
            <a:rPr lang="en-GB" b="1" dirty="0"/>
            <a:t>Third party access </a:t>
          </a:r>
          <a:r>
            <a:rPr lang="en-GB" dirty="0"/>
            <a:t>for renewable energy producers, including balancing obligations (EU-New Zealand, EU-UK TCA)</a:t>
          </a:r>
          <a:endParaRPr lang="en-US" dirty="0"/>
        </a:p>
      </dgm:t>
    </dgm:pt>
    <dgm:pt modelId="{56CDBF48-3B2D-4F57-8B05-C409366A0012}" type="parTrans" cxnId="{82359D64-1823-4D2D-A306-62BF8922E4AD}">
      <dgm:prSet/>
      <dgm:spPr/>
      <dgm:t>
        <a:bodyPr/>
        <a:lstStyle/>
        <a:p>
          <a:endParaRPr lang="en-US"/>
        </a:p>
      </dgm:t>
    </dgm:pt>
    <dgm:pt modelId="{A399F12B-1745-43AF-BD00-A8D3F169D2D5}" type="sibTrans" cxnId="{82359D64-1823-4D2D-A306-62BF8922E4AD}">
      <dgm:prSet/>
      <dgm:spPr/>
      <dgm:t>
        <a:bodyPr/>
        <a:lstStyle/>
        <a:p>
          <a:endParaRPr lang="en-US"/>
        </a:p>
      </dgm:t>
    </dgm:pt>
    <dgm:pt modelId="{F7BC0DC9-5D03-4AC2-B59E-73FFC6C0C0EE}">
      <dgm:prSet/>
      <dgm:spPr/>
      <dgm:t>
        <a:bodyPr/>
        <a:lstStyle/>
        <a:p>
          <a:r>
            <a:rPr lang="en-GB" dirty="0"/>
            <a:t>Cooperation on the </a:t>
          </a:r>
          <a:r>
            <a:rPr lang="en-GB" b="1" dirty="0"/>
            <a:t>interoperability</a:t>
          </a:r>
          <a:r>
            <a:rPr lang="en-GB" dirty="0"/>
            <a:t> of infrastructural aspects (e.g. access to networks, infrastructure planning, efficient use of electricity interconnectors) (EU-UK TCA)</a:t>
          </a:r>
          <a:endParaRPr lang="en-US" dirty="0"/>
        </a:p>
      </dgm:t>
    </dgm:pt>
    <dgm:pt modelId="{0A7280E2-9957-4BAC-8949-A34345D516D7}" type="parTrans" cxnId="{6E6B0280-52DB-4725-BFE9-FE6B7518E9E8}">
      <dgm:prSet/>
      <dgm:spPr/>
      <dgm:t>
        <a:bodyPr/>
        <a:lstStyle/>
        <a:p>
          <a:endParaRPr lang="en-US"/>
        </a:p>
      </dgm:t>
    </dgm:pt>
    <dgm:pt modelId="{02C8FED4-2A92-45AF-8001-2E342A2BD874}" type="sibTrans" cxnId="{6E6B0280-52DB-4725-BFE9-FE6B7518E9E8}">
      <dgm:prSet/>
      <dgm:spPr/>
      <dgm:t>
        <a:bodyPr/>
        <a:lstStyle/>
        <a:p>
          <a:endParaRPr lang="en-US"/>
        </a:p>
      </dgm:t>
    </dgm:pt>
    <dgm:pt modelId="{12A6C2BD-4111-4DE8-A9C9-84C53FE46947}">
      <dgm:prSet/>
      <dgm:spPr/>
      <dgm:t>
        <a:bodyPr/>
        <a:lstStyle/>
        <a:p>
          <a:r>
            <a:rPr lang="en-GB" b="1" dirty="0"/>
            <a:t>Organization of energy markets</a:t>
          </a:r>
          <a:endParaRPr lang="en-US" b="1" dirty="0"/>
        </a:p>
      </dgm:t>
    </dgm:pt>
    <dgm:pt modelId="{C06F9C19-FAF1-4693-9374-404874C84C2B}" type="parTrans" cxnId="{E74D4832-95F6-424F-AE83-90F663236863}">
      <dgm:prSet/>
      <dgm:spPr/>
      <dgm:t>
        <a:bodyPr/>
        <a:lstStyle/>
        <a:p>
          <a:endParaRPr lang="en-US"/>
        </a:p>
      </dgm:t>
    </dgm:pt>
    <dgm:pt modelId="{ACC1984D-219E-40CB-9654-3EAF731C8CED}" type="sibTrans" cxnId="{E74D4832-95F6-424F-AE83-90F663236863}">
      <dgm:prSet/>
      <dgm:spPr/>
      <dgm:t>
        <a:bodyPr/>
        <a:lstStyle/>
        <a:p>
          <a:endParaRPr lang="en-US"/>
        </a:p>
      </dgm:t>
    </dgm:pt>
    <dgm:pt modelId="{47A6DCD8-176A-4C88-8654-CEFE122C1801}">
      <dgm:prSet/>
      <dgm:spPr/>
      <dgm:t>
        <a:bodyPr/>
        <a:lstStyle/>
        <a:p>
          <a:r>
            <a:rPr lang="en-GB" dirty="0"/>
            <a:t>Provisions disciplining the </a:t>
          </a:r>
          <a:r>
            <a:rPr lang="en-GB" b="1" dirty="0"/>
            <a:t>functioning of wholesale and retail markets</a:t>
          </a:r>
          <a:r>
            <a:rPr lang="en-GB" dirty="0"/>
            <a:t>, </a:t>
          </a:r>
          <a:r>
            <a:rPr lang="en-GB" b="1" dirty="0"/>
            <a:t>balancing markets</a:t>
          </a:r>
          <a:r>
            <a:rPr lang="en-GB" dirty="0"/>
            <a:t> and </a:t>
          </a:r>
          <a:r>
            <a:rPr lang="en-GB" b="1" dirty="0"/>
            <a:t>capacity allocation mechanisms </a:t>
          </a:r>
          <a:r>
            <a:rPr lang="en-GB" dirty="0"/>
            <a:t>(EU-UK TCA)</a:t>
          </a:r>
          <a:endParaRPr lang="en-US" dirty="0"/>
        </a:p>
      </dgm:t>
    </dgm:pt>
    <dgm:pt modelId="{631D2864-E57C-4BE7-8EB4-058AD02D1EE2}" type="parTrans" cxnId="{CB26EEFB-732A-450D-8D23-6DD2C1A53847}">
      <dgm:prSet/>
      <dgm:spPr/>
      <dgm:t>
        <a:bodyPr/>
        <a:lstStyle/>
        <a:p>
          <a:endParaRPr lang="en-US"/>
        </a:p>
      </dgm:t>
    </dgm:pt>
    <dgm:pt modelId="{958360F9-830F-4D52-9C1E-82144A913650}" type="sibTrans" cxnId="{CB26EEFB-732A-450D-8D23-6DD2C1A53847}">
      <dgm:prSet/>
      <dgm:spPr/>
      <dgm:t>
        <a:bodyPr/>
        <a:lstStyle/>
        <a:p>
          <a:endParaRPr lang="en-US"/>
        </a:p>
      </dgm:t>
    </dgm:pt>
    <dgm:pt modelId="{9BC6BA5D-4431-4960-B3D8-044327E42CCD}">
      <dgm:prSet/>
      <dgm:spPr/>
      <dgm:t>
        <a:bodyPr/>
        <a:lstStyle/>
        <a:p>
          <a:r>
            <a:rPr lang="en-GB" b="1" dirty="0"/>
            <a:t>Ownership unbundling </a:t>
          </a:r>
          <a:r>
            <a:rPr lang="en-GB" dirty="0"/>
            <a:t>of TSOs (EU-UK TCA)</a:t>
          </a:r>
          <a:endParaRPr lang="en-US" dirty="0"/>
        </a:p>
      </dgm:t>
    </dgm:pt>
    <dgm:pt modelId="{9DA983F7-7ADB-4FA3-9848-4B27B6DE2AB8}" type="parTrans" cxnId="{F652766B-C5A3-4511-89AD-78E40B5103A8}">
      <dgm:prSet/>
      <dgm:spPr/>
      <dgm:t>
        <a:bodyPr/>
        <a:lstStyle/>
        <a:p>
          <a:endParaRPr lang="en-US"/>
        </a:p>
      </dgm:t>
    </dgm:pt>
    <dgm:pt modelId="{6FA287D6-8999-43C2-B0E5-C157A78FB8E0}" type="sibTrans" cxnId="{F652766B-C5A3-4511-89AD-78E40B5103A8}">
      <dgm:prSet/>
      <dgm:spPr/>
      <dgm:t>
        <a:bodyPr/>
        <a:lstStyle/>
        <a:p>
          <a:endParaRPr lang="en-US"/>
        </a:p>
      </dgm:t>
    </dgm:pt>
    <dgm:pt modelId="{DBB24A83-D4D0-9A4D-B9F3-150A99A57056}" type="pres">
      <dgm:prSet presAssocID="{3A66EFC6-1CF6-4578-B6C2-65F1E617E059}" presName="linear" presStyleCnt="0">
        <dgm:presLayoutVars>
          <dgm:dir/>
          <dgm:animLvl val="lvl"/>
          <dgm:resizeHandles val="exact"/>
        </dgm:presLayoutVars>
      </dgm:prSet>
      <dgm:spPr/>
    </dgm:pt>
    <dgm:pt modelId="{9FAB913C-EACB-3748-91F6-C35AAFD1EA97}" type="pres">
      <dgm:prSet presAssocID="{90B200A0-5DBF-4CEE-A875-1525776AF0F4}" presName="parentLin" presStyleCnt="0"/>
      <dgm:spPr/>
    </dgm:pt>
    <dgm:pt modelId="{61AD1E74-6B1B-194E-A9BB-D3E5038E738D}" type="pres">
      <dgm:prSet presAssocID="{90B200A0-5DBF-4CEE-A875-1525776AF0F4}" presName="parentLeftMargin" presStyleLbl="node1" presStyleIdx="0" presStyleCnt="3"/>
      <dgm:spPr/>
    </dgm:pt>
    <dgm:pt modelId="{C8A30A45-F806-4045-BCD9-D0E8640FDB9D}" type="pres">
      <dgm:prSet presAssocID="{90B200A0-5DBF-4CEE-A875-1525776AF0F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8EA7F38-BF5E-8847-BBC6-96AA92563470}" type="pres">
      <dgm:prSet presAssocID="{90B200A0-5DBF-4CEE-A875-1525776AF0F4}" presName="negativeSpace" presStyleCnt="0"/>
      <dgm:spPr/>
    </dgm:pt>
    <dgm:pt modelId="{32ED59EF-666E-8849-83AD-5C242DA3DE6C}" type="pres">
      <dgm:prSet presAssocID="{90B200A0-5DBF-4CEE-A875-1525776AF0F4}" presName="childText" presStyleLbl="conFgAcc1" presStyleIdx="0" presStyleCnt="3">
        <dgm:presLayoutVars>
          <dgm:bulletEnabled val="1"/>
        </dgm:presLayoutVars>
      </dgm:prSet>
      <dgm:spPr/>
    </dgm:pt>
    <dgm:pt modelId="{115007CA-D3E1-3A4A-B822-5E673E2B7451}" type="pres">
      <dgm:prSet presAssocID="{4DBFAADD-8814-4410-8B77-53D135039BFC}" presName="spaceBetweenRectangles" presStyleCnt="0"/>
      <dgm:spPr/>
    </dgm:pt>
    <dgm:pt modelId="{8FAC5B93-6424-2145-AA8D-814405A80D52}" type="pres">
      <dgm:prSet presAssocID="{E06B981C-0A60-49A8-A624-5F0F2ADE1086}" presName="parentLin" presStyleCnt="0"/>
      <dgm:spPr/>
    </dgm:pt>
    <dgm:pt modelId="{832FA8B2-2F7B-AF41-A28F-3866B4736BAF}" type="pres">
      <dgm:prSet presAssocID="{E06B981C-0A60-49A8-A624-5F0F2ADE1086}" presName="parentLeftMargin" presStyleLbl="node1" presStyleIdx="0" presStyleCnt="3"/>
      <dgm:spPr/>
    </dgm:pt>
    <dgm:pt modelId="{A9D1FFD3-B7A1-3543-BF96-4885485AF000}" type="pres">
      <dgm:prSet presAssocID="{E06B981C-0A60-49A8-A624-5F0F2ADE108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A650B9C-9691-4742-A1D3-04266EE1292F}" type="pres">
      <dgm:prSet presAssocID="{E06B981C-0A60-49A8-A624-5F0F2ADE1086}" presName="negativeSpace" presStyleCnt="0"/>
      <dgm:spPr/>
    </dgm:pt>
    <dgm:pt modelId="{557F1EAA-0338-C744-A5FC-0EA51144ADF6}" type="pres">
      <dgm:prSet presAssocID="{E06B981C-0A60-49A8-A624-5F0F2ADE1086}" presName="childText" presStyleLbl="conFgAcc1" presStyleIdx="1" presStyleCnt="3">
        <dgm:presLayoutVars>
          <dgm:bulletEnabled val="1"/>
        </dgm:presLayoutVars>
      </dgm:prSet>
      <dgm:spPr/>
    </dgm:pt>
    <dgm:pt modelId="{ACA611BC-48FB-ED4A-8509-2D37C4492F4C}" type="pres">
      <dgm:prSet presAssocID="{8B2487D0-B9DB-4405-AB64-027ACA87AB1A}" presName="spaceBetweenRectangles" presStyleCnt="0"/>
      <dgm:spPr/>
    </dgm:pt>
    <dgm:pt modelId="{3E0198E6-6255-6841-81FC-517DE883811C}" type="pres">
      <dgm:prSet presAssocID="{12A6C2BD-4111-4DE8-A9C9-84C53FE46947}" presName="parentLin" presStyleCnt="0"/>
      <dgm:spPr/>
    </dgm:pt>
    <dgm:pt modelId="{00836481-7668-2A4B-9683-F64643D7E891}" type="pres">
      <dgm:prSet presAssocID="{12A6C2BD-4111-4DE8-A9C9-84C53FE46947}" presName="parentLeftMargin" presStyleLbl="node1" presStyleIdx="1" presStyleCnt="3"/>
      <dgm:spPr/>
    </dgm:pt>
    <dgm:pt modelId="{A56E19E5-E523-D84D-BBFE-2CC21FE766A8}" type="pres">
      <dgm:prSet presAssocID="{12A6C2BD-4111-4DE8-A9C9-84C53FE4694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ADBB450-54E1-A640-B410-3B9A441A7C44}" type="pres">
      <dgm:prSet presAssocID="{12A6C2BD-4111-4DE8-A9C9-84C53FE46947}" presName="negativeSpace" presStyleCnt="0"/>
      <dgm:spPr/>
    </dgm:pt>
    <dgm:pt modelId="{383A240C-A47A-2E4D-8A16-A4F843FF414E}" type="pres">
      <dgm:prSet presAssocID="{12A6C2BD-4111-4DE8-A9C9-84C53FE4694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26D8E08-635E-844E-95A7-47A95668FC1F}" type="presOf" srcId="{3FE6B578-9CEB-4983-8F5F-6C3912880513}" destId="{557F1EAA-0338-C744-A5FC-0EA51144ADF6}" srcOrd="0" destOrd="0" presId="urn:microsoft.com/office/officeart/2005/8/layout/list1"/>
    <dgm:cxn modelId="{5165681E-6478-0C4E-92EB-CD042277FEAF}" type="presOf" srcId="{F7BC0DC9-5D03-4AC2-B59E-73FFC6C0C0EE}" destId="{557F1EAA-0338-C744-A5FC-0EA51144ADF6}" srcOrd="0" destOrd="1" presId="urn:microsoft.com/office/officeart/2005/8/layout/list1"/>
    <dgm:cxn modelId="{E74D4832-95F6-424F-AE83-90F663236863}" srcId="{3A66EFC6-1CF6-4578-B6C2-65F1E617E059}" destId="{12A6C2BD-4111-4DE8-A9C9-84C53FE46947}" srcOrd="2" destOrd="0" parTransId="{C06F9C19-FAF1-4693-9374-404874C84C2B}" sibTransId="{ACC1984D-219E-40CB-9654-3EAF731C8CED}"/>
    <dgm:cxn modelId="{8A18C350-8A90-0E49-9405-4658B5F989F3}" type="presOf" srcId="{90B200A0-5DBF-4CEE-A875-1525776AF0F4}" destId="{61AD1E74-6B1B-194E-A9BB-D3E5038E738D}" srcOrd="0" destOrd="0" presId="urn:microsoft.com/office/officeart/2005/8/layout/list1"/>
    <dgm:cxn modelId="{A08D8359-CF85-B744-BB1B-0EF610D49509}" type="presOf" srcId="{19142731-0B6D-45E0-A2E5-96B7DA31EBD8}" destId="{32ED59EF-666E-8849-83AD-5C242DA3DE6C}" srcOrd="0" destOrd="1" presId="urn:microsoft.com/office/officeart/2005/8/layout/list1"/>
    <dgm:cxn modelId="{B600CF5F-EA89-4266-8C02-E16BBB9CC619}" srcId="{3A66EFC6-1CF6-4578-B6C2-65F1E617E059}" destId="{E06B981C-0A60-49A8-A624-5F0F2ADE1086}" srcOrd="1" destOrd="0" parTransId="{30FAD999-836D-4777-ACF1-41466E213DED}" sibTransId="{8B2487D0-B9DB-4405-AB64-027ACA87AB1A}"/>
    <dgm:cxn modelId="{1979F260-3960-6C46-BD02-DD3A87CF7B67}" type="presOf" srcId="{9BC6BA5D-4431-4960-B3D8-044327E42CCD}" destId="{383A240C-A47A-2E4D-8A16-A4F843FF414E}" srcOrd="0" destOrd="1" presId="urn:microsoft.com/office/officeart/2005/8/layout/list1"/>
    <dgm:cxn modelId="{82359D64-1823-4D2D-A306-62BF8922E4AD}" srcId="{E06B981C-0A60-49A8-A624-5F0F2ADE1086}" destId="{3FE6B578-9CEB-4983-8F5F-6C3912880513}" srcOrd="0" destOrd="0" parTransId="{56CDBF48-3B2D-4F57-8B05-C409366A0012}" sibTransId="{A399F12B-1745-43AF-BD00-A8D3F169D2D5}"/>
    <dgm:cxn modelId="{F652766B-C5A3-4511-89AD-78E40B5103A8}" srcId="{12A6C2BD-4111-4DE8-A9C9-84C53FE46947}" destId="{9BC6BA5D-4431-4960-B3D8-044327E42CCD}" srcOrd="1" destOrd="0" parTransId="{9DA983F7-7ADB-4FA3-9848-4B27B6DE2AB8}" sibTransId="{6FA287D6-8999-43C2-B0E5-C157A78FB8E0}"/>
    <dgm:cxn modelId="{B84AA16C-AA72-4F8F-81F1-1F9B4F22FC73}" srcId="{90B200A0-5DBF-4CEE-A875-1525776AF0F4}" destId="{64FD531F-5FC3-42C7-A698-0CFE074CF869}" srcOrd="0" destOrd="0" parTransId="{56DD8EE6-062C-4481-A825-ECDC6EAEB9BA}" sibTransId="{71A65F7C-645E-4BE3-B5AF-B02DE4AEC0E4}"/>
    <dgm:cxn modelId="{8F37D56C-547B-6D4C-BC42-A869841B6FE7}" type="presOf" srcId="{3A66EFC6-1CF6-4578-B6C2-65F1E617E059}" destId="{DBB24A83-D4D0-9A4D-B9F3-150A99A57056}" srcOrd="0" destOrd="0" presId="urn:microsoft.com/office/officeart/2005/8/layout/list1"/>
    <dgm:cxn modelId="{C9E2A174-83FC-9F40-956A-7DEEEE1E0A2A}" type="presOf" srcId="{47A6DCD8-176A-4C88-8654-CEFE122C1801}" destId="{383A240C-A47A-2E4D-8A16-A4F843FF414E}" srcOrd="0" destOrd="0" presId="urn:microsoft.com/office/officeart/2005/8/layout/list1"/>
    <dgm:cxn modelId="{5A8A847E-54A5-4079-8631-47AD45A22C4B}" srcId="{90B200A0-5DBF-4CEE-A875-1525776AF0F4}" destId="{19142731-0B6D-45E0-A2E5-96B7DA31EBD8}" srcOrd="1" destOrd="0" parTransId="{42A4A455-724F-48C1-8138-A703396D5EED}" sibTransId="{3865B06F-2EAE-43BD-ABAD-0CF5845A6956}"/>
    <dgm:cxn modelId="{6E6B0280-52DB-4725-BFE9-FE6B7518E9E8}" srcId="{E06B981C-0A60-49A8-A624-5F0F2ADE1086}" destId="{F7BC0DC9-5D03-4AC2-B59E-73FFC6C0C0EE}" srcOrd="1" destOrd="0" parTransId="{0A7280E2-9957-4BAC-8949-A34345D516D7}" sibTransId="{02C8FED4-2A92-45AF-8001-2E342A2BD874}"/>
    <dgm:cxn modelId="{5707E580-2CC4-904E-9365-4B8CCDFF1EAA}" type="presOf" srcId="{64FD531F-5FC3-42C7-A698-0CFE074CF869}" destId="{32ED59EF-666E-8849-83AD-5C242DA3DE6C}" srcOrd="0" destOrd="0" presId="urn:microsoft.com/office/officeart/2005/8/layout/list1"/>
    <dgm:cxn modelId="{DBDAE084-9326-4E4D-8521-9061201798AB}" type="presOf" srcId="{90B200A0-5DBF-4CEE-A875-1525776AF0F4}" destId="{C8A30A45-F806-4045-BCD9-D0E8640FDB9D}" srcOrd="1" destOrd="0" presId="urn:microsoft.com/office/officeart/2005/8/layout/list1"/>
    <dgm:cxn modelId="{07BD4F92-A456-4EF0-94BE-48E0BA2A1674}" srcId="{3A66EFC6-1CF6-4578-B6C2-65F1E617E059}" destId="{90B200A0-5DBF-4CEE-A875-1525776AF0F4}" srcOrd="0" destOrd="0" parTransId="{4C8FDEC9-8F85-4F49-B438-E9F3017DD612}" sibTransId="{4DBFAADD-8814-4410-8B77-53D135039BFC}"/>
    <dgm:cxn modelId="{C000C896-619A-6E4E-94FA-B190C3D57324}" type="presOf" srcId="{E06B981C-0A60-49A8-A624-5F0F2ADE1086}" destId="{A9D1FFD3-B7A1-3543-BF96-4885485AF000}" srcOrd="1" destOrd="0" presId="urn:microsoft.com/office/officeart/2005/8/layout/list1"/>
    <dgm:cxn modelId="{97524197-3E1D-7D48-899A-BC326968476D}" type="presOf" srcId="{E06B981C-0A60-49A8-A624-5F0F2ADE1086}" destId="{832FA8B2-2F7B-AF41-A28F-3866B4736BAF}" srcOrd="0" destOrd="0" presId="urn:microsoft.com/office/officeart/2005/8/layout/list1"/>
    <dgm:cxn modelId="{F912D3AE-805C-F443-AF68-1D010EC7A144}" type="presOf" srcId="{12A6C2BD-4111-4DE8-A9C9-84C53FE46947}" destId="{A56E19E5-E523-D84D-BBFE-2CC21FE766A8}" srcOrd="1" destOrd="0" presId="urn:microsoft.com/office/officeart/2005/8/layout/list1"/>
    <dgm:cxn modelId="{58A7FAC8-156B-6941-AA25-2D8915B92D3F}" type="presOf" srcId="{12A6C2BD-4111-4DE8-A9C9-84C53FE46947}" destId="{00836481-7668-2A4B-9683-F64643D7E891}" srcOrd="0" destOrd="0" presId="urn:microsoft.com/office/officeart/2005/8/layout/list1"/>
    <dgm:cxn modelId="{CB26EEFB-732A-450D-8D23-6DD2C1A53847}" srcId="{12A6C2BD-4111-4DE8-A9C9-84C53FE46947}" destId="{47A6DCD8-176A-4C88-8654-CEFE122C1801}" srcOrd="0" destOrd="0" parTransId="{631D2864-E57C-4BE7-8EB4-058AD02D1EE2}" sibTransId="{958360F9-830F-4D52-9C1E-82144A913650}"/>
    <dgm:cxn modelId="{60C20CD4-3CBD-BC4F-819C-8F741D77130B}" type="presParOf" srcId="{DBB24A83-D4D0-9A4D-B9F3-150A99A57056}" destId="{9FAB913C-EACB-3748-91F6-C35AAFD1EA97}" srcOrd="0" destOrd="0" presId="urn:microsoft.com/office/officeart/2005/8/layout/list1"/>
    <dgm:cxn modelId="{0B6D1647-1E00-114A-9EF0-F3F01F3C30EA}" type="presParOf" srcId="{9FAB913C-EACB-3748-91F6-C35AAFD1EA97}" destId="{61AD1E74-6B1B-194E-A9BB-D3E5038E738D}" srcOrd="0" destOrd="0" presId="urn:microsoft.com/office/officeart/2005/8/layout/list1"/>
    <dgm:cxn modelId="{8B55314D-2D6D-A641-AD81-278C81B077A0}" type="presParOf" srcId="{9FAB913C-EACB-3748-91F6-C35AAFD1EA97}" destId="{C8A30A45-F806-4045-BCD9-D0E8640FDB9D}" srcOrd="1" destOrd="0" presId="urn:microsoft.com/office/officeart/2005/8/layout/list1"/>
    <dgm:cxn modelId="{43C0F454-0417-8742-8B22-21DB2F67EF6A}" type="presParOf" srcId="{DBB24A83-D4D0-9A4D-B9F3-150A99A57056}" destId="{38EA7F38-BF5E-8847-BBC6-96AA92563470}" srcOrd="1" destOrd="0" presId="urn:microsoft.com/office/officeart/2005/8/layout/list1"/>
    <dgm:cxn modelId="{F5429D2D-583B-3141-8AE5-39078BFB840F}" type="presParOf" srcId="{DBB24A83-D4D0-9A4D-B9F3-150A99A57056}" destId="{32ED59EF-666E-8849-83AD-5C242DA3DE6C}" srcOrd="2" destOrd="0" presId="urn:microsoft.com/office/officeart/2005/8/layout/list1"/>
    <dgm:cxn modelId="{5BF3BBEC-AB86-394E-9A75-8C2D2D89A90D}" type="presParOf" srcId="{DBB24A83-D4D0-9A4D-B9F3-150A99A57056}" destId="{115007CA-D3E1-3A4A-B822-5E673E2B7451}" srcOrd="3" destOrd="0" presId="urn:microsoft.com/office/officeart/2005/8/layout/list1"/>
    <dgm:cxn modelId="{80759F53-F5CA-EF4F-81E2-B36560FF431D}" type="presParOf" srcId="{DBB24A83-D4D0-9A4D-B9F3-150A99A57056}" destId="{8FAC5B93-6424-2145-AA8D-814405A80D52}" srcOrd="4" destOrd="0" presId="urn:microsoft.com/office/officeart/2005/8/layout/list1"/>
    <dgm:cxn modelId="{B8F52303-08D3-334A-BCB1-A260BEE96829}" type="presParOf" srcId="{8FAC5B93-6424-2145-AA8D-814405A80D52}" destId="{832FA8B2-2F7B-AF41-A28F-3866B4736BAF}" srcOrd="0" destOrd="0" presId="urn:microsoft.com/office/officeart/2005/8/layout/list1"/>
    <dgm:cxn modelId="{FBB8D7CB-BC0B-B246-9B4B-F645EB63E26A}" type="presParOf" srcId="{8FAC5B93-6424-2145-AA8D-814405A80D52}" destId="{A9D1FFD3-B7A1-3543-BF96-4885485AF000}" srcOrd="1" destOrd="0" presId="urn:microsoft.com/office/officeart/2005/8/layout/list1"/>
    <dgm:cxn modelId="{B39E46D0-8404-144E-9618-891301449235}" type="presParOf" srcId="{DBB24A83-D4D0-9A4D-B9F3-150A99A57056}" destId="{5A650B9C-9691-4742-A1D3-04266EE1292F}" srcOrd="5" destOrd="0" presId="urn:microsoft.com/office/officeart/2005/8/layout/list1"/>
    <dgm:cxn modelId="{6BDEF193-8021-9E4C-9649-F69865439308}" type="presParOf" srcId="{DBB24A83-D4D0-9A4D-B9F3-150A99A57056}" destId="{557F1EAA-0338-C744-A5FC-0EA51144ADF6}" srcOrd="6" destOrd="0" presId="urn:microsoft.com/office/officeart/2005/8/layout/list1"/>
    <dgm:cxn modelId="{B0FD329E-3A3E-F042-A4C1-A4F3A44087E9}" type="presParOf" srcId="{DBB24A83-D4D0-9A4D-B9F3-150A99A57056}" destId="{ACA611BC-48FB-ED4A-8509-2D37C4492F4C}" srcOrd="7" destOrd="0" presId="urn:microsoft.com/office/officeart/2005/8/layout/list1"/>
    <dgm:cxn modelId="{AF09B8E6-50E4-8A47-83FF-80378302CA9A}" type="presParOf" srcId="{DBB24A83-D4D0-9A4D-B9F3-150A99A57056}" destId="{3E0198E6-6255-6841-81FC-517DE883811C}" srcOrd="8" destOrd="0" presId="urn:microsoft.com/office/officeart/2005/8/layout/list1"/>
    <dgm:cxn modelId="{702100CE-EB13-3747-BC66-CADCEEDDCE62}" type="presParOf" srcId="{3E0198E6-6255-6841-81FC-517DE883811C}" destId="{00836481-7668-2A4B-9683-F64643D7E891}" srcOrd="0" destOrd="0" presId="urn:microsoft.com/office/officeart/2005/8/layout/list1"/>
    <dgm:cxn modelId="{41ED3A9A-2CA0-F04D-BCB3-732F335A8CED}" type="presParOf" srcId="{3E0198E6-6255-6841-81FC-517DE883811C}" destId="{A56E19E5-E523-D84D-BBFE-2CC21FE766A8}" srcOrd="1" destOrd="0" presId="urn:microsoft.com/office/officeart/2005/8/layout/list1"/>
    <dgm:cxn modelId="{CF5F8134-AFA1-684A-B939-62E86BB7DBC5}" type="presParOf" srcId="{DBB24A83-D4D0-9A4D-B9F3-150A99A57056}" destId="{0ADBB450-54E1-A640-B410-3B9A441A7C44}" srcOrd="9" destOrd="0" presId="urn:microsoft.com/office/officeart/2005/8/layout/list1"/>
    <dgm:cxn modelId="{6CF73AEC-7A99-BC42-B9B8-23201FC70D0F}" type="presParOf" srcId="{DBB24A83-D4D0-9A4D-B9F3-150A99A57056}" destId="{383A240C-A47A-2E4D-8A16-A4F843FF414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3A84CC-5FED-4FE6-950F-8A78075D993D}" type="doc">
      <dgm:prSet loTypeId="urn:microsoft.com/office/officeart/2005/8/layout/h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D221DF-F023-4870-A589-25B45B4830A0}">
      <dgm:prSet/>
      <dgm:spPr/>
      <dgm:t>
        <a:bodyPr/>
        <a:lstStyle/>
        <a:p>
          <a:r>
            <a:rPr lang="en-GB" b="1" dirty="0"/>
            <a:t>Provisions tackling tariffs and non-tariff barriers to trade and investment</a:t>
          </a:r>
          <a:endParaRPr lang="en-US" b="1" dirty="0"/>
        </a:p>
      </dgm:t>
    </dgm:pt>
    <dgm:pt modelId="{25AD160A-85A5-4BE5-960C-0E7F6E2E7399}" type="parTrans" cxnId="{B83FECFA-6D6C-4A90-8E9A-1AFDFA2BCAED}">
      <dgm:prSet/>
      <dgm:spPr/>
      <dgm:t>
        <a:bodyPr/>
        <a:lstStyle/>
        <a:p>
          <a:endParaRPr lang="en-US"/>
        </a:p>
      </dgm:t>
    </dgm:pt>
    <dgm:pt modelId="{8886550D-0B51-4F5F-832F-883704C9050A}" type="sibTrans" cxnId="{B83FECFA-6D6C-4A90-8E9A-1AFDFA2BCAED}">
      <dgm:prSet/>
      <dgm:spPr/>
      <dgm:t>
        <a:bodyPr/>
        <a:lstStyle/>
        <a:p>
          <a:endParaRPr lang="en-US"/>
        </a:p>
      </dgm:t>
    </dgm:pt>
    <dgm:pt modelId="{857AB1D8-EDDD-45DD-B50D-D8554414DFE1}">
      <dgm:prSet/>
      <dgm:spPr/>
      <dgm:t>
        <a:bodyPr/>
        <a:lstStyle/>
        <a:p>
          <a:r>
            <a:rPr lang="en-GB" dirty="0"/>
            <a:t>Focus on </a:t>
          </a:r>
          <a:r>
            <a:rPr lang="en-GB" b="1" dirty="0"/>
            <a:t>non-tariff barriers </a:t>
          </a:r>
          <a:r>
            <a:rPr lang="en-GB" dirty="0"/>
            <a:t>in the areas of </a:t>
          </a:r>
          <a:r>
            <a:rPr lang="en-GB" b="1" dirty="0"/>
            <a:t>renewable energy </a:t>
          </a:r>
          <a:r>
            <a:rPr lang="en-GB" dirty="0"/>
            <a:t>and/or </a:t>
          </a:r>
          <a:r>
            <a:rPr lang="en-GB" b="1" dirty="0"/>
            <a:t>energy efficiency </a:t>
          </a:r>
          <a:r>
            <a:rPr lang="en-GB" dirty="0"/>
            <a:t>specifically </a:t>
          </a:r>
          <a:endParaRPr lang="en-US" dirty="0"/>
        </a:p>
      </dgm:t>
    </dgm:pt>
    <dgm:pt modelId="{F6635B25-AA72-44BF-8AD6-793F26BF12EC}" type="parTrans" cxnId="{E069D98A-559E-4403-A19D-127F5BDE11DE}">
      <dgm:prSet/>
      <dgm:spPr/>
      <dgm:t>
        <a:bodyPr/>
        <a:lstStyle/>
        <a:p>
          <a:endParaRPr lang="en-US"/>
        </a:p>
      </dgm:t>
    </dgm:pt>
    <dgm:pt modelId="{09AA7A57-D9ED-4B5F-8B32-A15B3848F307}" type="sibTrans" cxnId="{E069D98A-559E-4403-A19D-127F5BDE11DE}">
      <dgm:prSet/>
      <dgm:spPr/>
      <dgm:t>
        <a:bodyPr/>
        <a:lstStyle/>
        <a:p>
          <a:endParaRPr lang="en-US"/>
        </a:p>
      </dgm:t>
    </dgm:pt>
    <dgm:pt modelId="{6ADA9058-CD89-4E4F-BDC5-87A329C3C25A}">
      <dgm:prSet/>
      <dgm:spPr/>
      <dgm:t>
        <a:bodyPr/>
        <a:lstStyle/>
        <a:p>
          <a:r>
            <a:rPr lang="en-GB" dirty="0"/>
            <a:t>Focus on </a:t>
          </a:r>
          <a:r>
            <a:rPr lang="en-GB" b="1" dirty="0"/>
            <a:t>tariff</a:t>
          </a:r>
          <a:r>
            <a:rPr lang="en-GB" dirty="0"/>
            <a:t> (and non-tariff) </a:t>
          </a:r>
          <a:r>
            <a:rPr lang="en-GB" b="1" dirty="0"/>
            <a:t>barriers on environmental goods and services </a:t>
          </a:r>
          <a:r>
            <a:rPr lang="en-GB" dirty="0"/>
            <a:t>more generally</a:t>
          </a:r>
          <a:endParaRPr lang="en-US" dirty="0"/>
        </a:p>
      </dgm:t>
    </dgm:pt>
    <dgm:pt modelId="{8D502C05-BB74-45A0-944E-DEF5AAAA022D}" type="parTrans" cxnId="{93EDE9FD-F044-4803-98FE-62971ACD1C8E}">
      <dgm:prSet/>
      <dgm:spPr/>
      <dgm:t>
        <a:bodyPr/>
        <a:lstStyle/>
        <a:p>
          <a:endParaRPr lang="en-US"/>
        </a:p>
      </dgm:t>
    </dgm:pt>
    <dgm:pt modelId="{D32FF0F4-CBD5-4A8D-BC9E-3279E415292E}" type="sibTrans" cxnId="{93EDE9FD-F044-4803-98FE-62971ACD1C8E}">
      <dgm:prSet/>
      <dgm:spPr/>
      <dgm:t>
        <a:bodyPr/>
        <a:lstStyle/>
        <a:p>
          <a:endParaRPr lang="en-US"/>
        </a:p>
      </dgm:t>
    </dgm:pt>
    <dgm:pt modelId="{5DF180AB-B3AD-46FC-86F7-3F6416FD94E7}">
      <dgm:prSet/>
      <dgm:spPr/>
      <dgm:t>
        <a:bodyPr/>
        <a:lstStyle/>
        <a:p>
          <a:r>
            <a:rPr lang="en-GB" b="1" dirty="0"/>
            <a:t>Subsidies disciplines </a:t>
          </a:r>
          <a:endParaRPr lang="en-US" b="1" dirty="0"/>
        </a:p>
      </dgm:t>
    </dgm:pt>
    <dgm:pt modelId="{F5104D4B-4FBF-42D2-ABBF-B77EB12D2F1E}" type="parTrans" cxnId="{D3041B01-881A-42FF-A32D-6058B634B3E5}">
      <dgm:prSet/>
      <dgm:spPr/>
      <dgm:t>
        <a:bodyPr/>
        <a:lstStyle/>
        <a:p>
          <a:endParaRPr lang="en-US"/>
        </a:p>
      </dgm:t>
    </dgm:pt>
    <dgm:pt modelId="{CCDF1A96-891D-435B-AFB5-C7E8AC4F11E0}" type="sibTrans" cxnId="{D3041B01-881A-42FF-A32D-6058B634B3E5}">
      <dgm:prSet/>
      <dgm:spPr/>
      <dgm:t>
        <a:bodyPr/>
        <a:lstStyle/>
        <a:p>
          <a:endParaRPr lang="en-US"/>
        </a:p>
      </dgm:t>
    </dgm:pt>
    <dgm:pt modelId="{FA6F8A45-CCDE-48A6-A841-B3F4B978CE94}">
      <dgm:prSet/>
      <dgm:spPr/>
      <dgm:t>
        <a:bodyPr/>
        <a:lstStyle/>
        <a:p>
          <a:r>
            <a:rPr lang="en-GB" b="1" dirty="0"/>
            <a:t>Legal shelter </a:t>
          </a:r>
          <a:r>
            <a:rPr lang="en-GB" dirty="0"/>
            <a:t>for </a:t>
          </a:r>
          <a:r>
            <a:rPr lang="en-GB" b="1" dirty="0"/>
            <a:t>green subsidies </a:t>
          </a:r>
          <a:r>
            <a:rPr lang="en-GB" dirty="0"/>
            <a:t>related to the transition to a low-carbon economy </a:t>
          </a:r>
          <a:endParaRPr lang="en-US" dirty="0"/>
        </a:p>
      </dgm:t>
    </dgm:pt>
    <dgm:pt modelId="{B2870883-A4D1-4FF1-9D62-42DA9C678437}" type="parTrans" cxnId="{2EF495A3-3FD5-4BC0-983D-987ACF4A217E}">
      <dgm:prSet/>
      <dgm:spPr/>
      <dgm:t>
        <a:bodyPr/>
        <a:lstStyle/>
        <a:p>
          <a:endParaRPr lang="en-US"/>
        </a:p>
      </dgm:t>
    </dgm:pt>
    <dgm:pt modelId="{FF0C623E-4732-4D91-9C5E-034A94486541}" type="sibTrans" cxnId="{2EF495A3-3FD5-4BC0-983D-987ACF4A217E}">
      <dgm:prSet/>
      <dgm:spPr/>
      <dgm:t>
        <a:bodyPr/>
        <a:lstStyle/>
        <a:p>
          <a:endParaRPr lang="en-US"/>
        </a:p>
      </dgm:t>
    </dgm:pt>
    <dgm:pt modelId="{79E3633C-B194-4C64-B39D-2325F251A22D}">
      <dgm:prSet/>
      <dgm:spPr/>
      <dgm:t>
        <a:bodyPr/>
        <a:lstStyle/>
        <a:p>
          <a:r>
            <a:rPr lang="en-GB" b="1" dirty="0"/>
            <a:t>Fossil fuel subsidy reform </a:t>
          </a:r>
          <a:r>
            <a:rPr lang="en-GB" dirty="0"/>
            <a:t>commitments </a:t>
          </a:r>
          <a:endParaRPr lang="en-US" dirty="0"/>
        </a:p>
      </dgm:t>
    </dgm:pt>
    <dgm:pt modelId="{1577A4AE-FCCE-467C-9D02-F08176FDCA83}" type="parTrans" cxnId="{A9157AD7-7181-4E36-8091-63EE09CDA5D3}">
      <dgm:prSet/>
      <dgm:spPr/>
      <dgm:t>
        <a:bodyPr/>
        <a:lstStyle/>
        <a:p>
          <a:endParaRPr lang="en-US"/>
        </a:p>
      </dgm:t>
    </dgm:pt>
    <dgm:pt modelId="{0165FDFA-6F06-442E-B312-061759FE0C1B}" type="sibTrans" cxnId="{A9157AD7-7181-4E36-8091-63EE09CDA5D3}">
      <dgm:prSet/>
      <dgm:spPr/>
      <dgm:t>
        <a:bodyPr/>
        <a:lstStyle/>
        <a:p>
          <a:endParaRPr lang="en-US"/>
        </a:p>
      </dgm:t>
    </dgm:pt>
    <dgm:pt modelId="{415817BF-0933-5945-8E18-2AC599736452}" type="pres">
      <dgm:prSet presAssocID="{E93A84CC-5FED-4FE6-950F-8A78075D993D}" presName="Name0" presStyleCnt="0">
        <dgm:presLayoutVars>
          <dgm:dir/>
          <dgm:animLvl val="lvl"/>
          <dgm:resizeHandles val="exact"/>
        </dgm:presLayoutVars>
      </dgm:prSet>
      <dgm:spPr/>
    </dgm:pt>
    <dgm:pt modelId="{E9C314D4-23F1-C241-B3EF-4E3DD448A10B}" type="pres">
      <dgm:prSet presAssocID="{40D221DF-F023-4870-A589-25B45B4830A0}" presName="composite" presStyleCnt="0"/>
      <dgm:spPr/>
    </dgm:pt>
    <dgm:pt modelId="{689529D8-FAB0-0444-87F2-8DB89D4C2337}" type="pres">
      <dgm:prSet presAssocID="{40D221DF-F023-4870-A589-25B45B4830A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D69A510-C2AA-D24E-870D-3BCD65AC1A62}" type="pres">
      <dgm:prSet presAssocID="{40D221DF-F023-4870-A589-25B45B4830A0}" presName="desTx" presStyleLbl="alignAccFollowNode1" presStyleIdx="0" presStyleCnt="2">
        <dgm:presLayoutVars>
          <dgm:bulletEnabled val="1"/>
        </dgm:presLayoutVars>
      </dgm:prSet>
      <dgm:spPr/>
    </dgm:pt>
    <dgm:pt modelId="{6DDDB4F2-8DD6-4448-B353-415ED0D4A45D}" type="pres">
      <dgm:prSet presAssocID="{8886550D-0B51-4F5F-832F-883704C9050A}" presName="space" presStyleCnt="0"/>
      <dgm:spPr/>
    </dgm:pt>
    <dgm:pt modelId="{5F3421E4-EE37-734A-A54E-57EA1CEF8FC1}" type="pres">
      <dgm:prSet presAssocID="{5DF180AB-B3AD-46FC-86F7-3F6416FD94E7}" presName="composite" presStyleCnt="0"/>
      <dgm:spPr/>
    </dgm:pt>
    <dgm:pt modelId="{DC10C2FA-DFAA-EB4E-B226-4CD761685F91}" type="pres">
      <dgm:prSet presAssocID="{5DF180AB-B3AD-46FC-86F7-3F6416FD94E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D2AEBBC-5ADD-464B-B7BA-E326CB70BB31}" type="pres">
      <dgm:prSet presAssocID="{5DF180AB-B3AD-46FC-86F7-3F6416FD94E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3041B01-881A-42FF-A32D-6058B634B3E5}" srcId="{E93A84CC-5FED-4FE6-950F-8A78075D993D}" destId="{5DF180AB-B3AD-46FC-86F7-3F6416FD94E7}" srcOrd="1" destOrd="0" parTransId="{F5104D4B-4FBF-42D2-ABBF-B77EB12D2F1E}" sibTransId="{CCDF1A96-891D-435B-AFB5-C7E8AC4F11E0}"/>
    <dgm:cxn modelId="{EAA4021C-AA49-7C43-BA7A-BAFCAA544C2E}" type="presOf" srcId="{6ADA9058-CD89-4E4F-BDC5-87A329C3C25A}" destId="{AD69A510-C2AA-D24E-870D-3BCD65AC1A62}" srcOrd="0" destOrd="1" presId="urn:microsoft.com/office/officeart/2005/8/layout/hList1"/>
    <dgm:cxn modelId="{3A8FDA5C-BF32-9D4D-802A-9D58C8761332}" type="presOf" srcId="{5DF180AB-B3AD-46FC-86F7-3F6416FD94E7}" destId="{DC10C2FA-DFAA-EB4E-B226-4CD761685F91}" srcOrd="0" destOrd="0" presId="urn:microsoft.com/office/officeart/2005/8/layout/hList1"/>
    <dgm:cxn modelId="{0EC5F97E-FBA0-494A-A97A-72D62C854143}" type="presOf" srcId="{E93A84CC-5FED-4FE6-950F-8A78075D993D}" destId="{415817BF-0933-5945-8E18-2AC599736452}" srcOrd="0" destOrd="0" presId="urn:microsoft.com/office/officeart/2005/8/layout/hList1"/>
    <dgm:cxn modelId="{E069D98A-559E-4403-A19D-127F5BDE11DE}" srcId="{40D221DF-F023-4870-A589-25B45B4830A0}" destId="{857AB1D8-EDDD-45DD-B50D-D8554414DFE1}" srcOrd="0" destOrd="0" parTransId="{F6635B25-AA72-44BF-8AD6-793F26BF12EC}" sibTransId="{09AA7A57-D9ED-4B5F-8B32-A15B3848F307}"/>
    <dgm:cxn modelId="{110EF18C-AB6A-D143-AE3A-4A36744DC65B}" type="presOf" srcId="{79E3633C-B194-4C64-B39D-2325F251A22D}" destId="{BD2AEBBC-5ADD-464B-B7BA-E326CB70BB31}" srcOrd="0" destOrd="1" presId="urn:microsoft.com/office/officeart/2005/8/layout/hList1"/>
    <dgm:cxn modelId="{7F871197-72BD-9047-A01F-BC9AEC55E8DC}" type="presOf" srcId="{FA6F8A45-CCDE-48A6-A841-B3F4B978CE94}" destId="{BD2AEBBC-5ADD-464B-B7BA-E326CB70BB31}" srcOrd="0" destOrd="0" presId="urn:microsoft.com/office/officeart/2005/8/layout/hList1"/>
    <dgm:cxn modelId="{2EF495A3-3FD5-4BC0-983D-987ACF4A217E}" srcId="{5DF180AB-B3AD-46FC-86F7-3F6416FD94E7}" destId="{FA6F8A45-CCDE-48A6-A841-B3F4B978CE94}" srcOrd="0" destOrd="0" parTransId="{B2870883-A4D1-4FF1-9D62-42DA9C678437}" sibTransId="{FF0C623E-4732-4D91-9C5E-034A94486541}"/>
    <dgm:cxn modelId="{B44C67BC-E778-864B-996E-CB9AD26D47F4}" type="presOf" srcId="{40D221DF-F023-4870-A589-25B45B4830A0}" destId="{689529D8-FAB0-0444-87F2-8DB89D4C2337}" srcOrd="0" destOrd="0" presId="urn:microsoft.com/office/officeart/2005/8/layout/hList1"/>
    <dgm:cxn modelId="{A9157AD7-7181-4E36-8091-63EE09CDA5D3}" srcId="{5DF180AB-B3AD-46FC-86F7-3F6416FD94E7}" destId="{79E3633C-B194-4C64-B39D-2325F251A22D}" srcOrd="1" destOrd="0" parTransId="{1577A4AE-FCCE-467C-9D02-F08176FDCA83}" sibTransId="{0165FDFA-6F06-442E-B312-061759FE0C1B}"/>
    <dgm:cxn modelId="{ED0EC8E6-70EB-654A-BD5E-DB76FF58D496}" type="presOf" srcId="{857AB1D8-EDDD-45DD-B50D-D8554414DFE1}" destId="{AD69A510-C2AA-D24E-870D-3BCD65AC1A62}" srcOrd="0" destOrd="0" presId="urn:microsoft.com/office/officeart/2005/8/layout/hList1"/>
    <dgm:cxn modelId="{B83FECFA-6D6C-4A90-8E9A-1AFDFA2BCAED}" srcId="{E93A84CC-5FED-4FE6-950F-8A78075D993D}" destId="{40D221DF-F023-4870-A589-25B45B4830A0}" srcOrd="0" destOrd="0" parTransId="{25AD160A-85A5-4BE5-960C-0E7F6E2E7399}" sibTransId="{8886550D-0B51-4F5F-832F-883704C9050A}"/>
    <dgm:cxn modelId="{93EDE9FD-F044-4803-98FE-62971ACD1C8E}" srcId="{40D221DF-F023-4870-A589-25B45B4830A0}" destId="{6ADA9058-CD89-4E4F-BDC5-87A329C3C25A}" srcOrd="1" destOrd="0" parTransId="{8D502C05-BB74-45A0-944E-DEF5AAAA022D}" sibTransId="{D32FF0F4-CBD5-4A8D-BC9E-3279E415292E}"/>
    <dgm:cxn modelId="{30C2E2EA-04CA-B64E-AD8F-0DF8D3B3582E}" type="presParOf" srcId="{415817BF-0933-5945-8E18-2AC599736452}" destId="{E9C314D4-23F1-C241-B3EF-4E3DD448A10B}" srcOrd="0" destOrd="0" presId="urn:microsoft.com/office/officeart/2005/8/layout/hList1"/>
    <dgm:cxn modelId="{11D41FDA-0373-F649-8350-59131BC83C18}" type="presParOf" srcId="{E9C314D4-23F1-C241-B3EF-4E3DD448A10B}" destId="{689529D8-FAB0-0444-87F2-8DB89D4C2337}" srcOrd="0" destOrd="0" presId="urn:microsoft.com/office/officeart/2005/8/layout/hList1"/>
    <dgm:cxn modelId="{6533FB08-4EAD-7B4B-93F4-4B512F8CDBFF}" type="presParOf" srcId="{E9C314D4-23F1-C241-B3EF-4E3DD448A10B}" destId="{AD69A510-C2AA-D24E-870D-3BCD65AC1A62}" srcOrd="1" destOrd="0" presId="urn:microsoft.com/office/officeart/2005/8/layout/hList1"/>
    <dgm:cxn modelId="{812D7557-24A4-4843-8D02-4A9DF785C468}" type="presParOf" srcId="{415817BF-0933-5945-8E18-2AC599736452}" destId="{6DDDB4F2-8DD6-4448-B353-415ED0D4A45D}" srcOrd="1" destOrd="0" presId="urn:microsoft.com/office/officeart/2005/8/layout/hList1"/>
    <dgm:cxn modelId="{C796365E-825C-9E48-B4AE-080B718EBA29}" type="presParOf" srcId="{415817BF-0933-5945-8E18-2AC599736452}" destId="{5F3421E4-EE37-734A-A54E-57EA1CEF8FC1}" srcOrd="2" destOrd="0" presId="urn:microsoft.com/office/officeart/2005/8/layout/hList1"/>
    <dgm:cxn modelId="{0A3B8729-4652-944C-8E19-C856D3C3AE51}" type="presParOf" srcId="{5F3421E4-EE37-734A-A54E-57EA1CEF8FC1}" destId="{DC10C2FA-DFAA-EB4E-B226-4CD761685F91}" srcOrd="0" destOrd="0" presId="urn:microsoft.com/office/officeart/2005/8/layout/hList1"/>
    <dgm:cxn modelId="{C6037356-5388-304A-B0D6-1ECBDD012FB9}" type="presParOf" srcId="{5F3421E4-EE37-734A-A54E-57EA1CEF8FC1}" destId="{BD2AEBBC-5ADD-464B-B7BA-E326CB70BB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66EFC6-1CF6-4578-B6C2-65F1E617E05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0B200A0-5DBF-4CEE-A875-1525776AF0F4}">
      <dgm:prSet/>
      <dgm:spPr/>
      <dgm:t>
        <a:bodyPr/>
        <a:lstStyle/>
        <a:p>
          <a:r>
            <a:rPr lang="en-GB" b="1" dirty="0">
              <a:sym typeface="Wingdings" panose="05000000000000000000" pitchFamily="2" charset="2"/>
            </a:rPr>
            <a:t>Focus on non-tariff barriers in the areas of renewable energy and/or energy efficiency </a:t>
          </a:r>
          <a:endParaRPr lang="en-US" b="1" dirty="0"/>
        </a:p>
      </dgm:t>
    </dgm:pt>
    <dgm:pt modelId="{4C8FDEC9-8F85-4F49-B438-E9F3017DD612}" type="parTrans" cxnId="{07BD4F92-A456-4EF0-94BE-48E0BA2A1674}">
      <dgm:prSet/>
      <dgm:spPr/>
      <dgm:t>
        <a:bodyPr/>
        <a:lstStyle/>
        <a:p>
          <a:endParaRPr lang="en-US"/>
        </a:p>
      </dgm:t>
    </dgm:pt>
    <dgm:pt modelId="{4DBFAADD-8814-4410-8B77-53D135039BFC}" type="sibTrans" cxnId="{07BD4F92-A456-4EF0-94BE-48E0BA2A1674}">
      <dgm:prSet/>
      <dgm:spPr/>
      <dgm:t>
        <a:bodyPr/>
        <a:lstStyle/>
        <a:p>
          <a:endParaRPr lang="en-US"/>
        </a:p>
      </dgm:t>
    </dgm:pt>
    <dgm:pt modelId="{64FD531F-5FC3-42C7-A698-0CFE074CF869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Commitment to </a:t>
          </a:r>
          <a:r>
            <a:rPr lang="en-GB" dirty="0">
              <a:solidFill>
                <a:schemeClr val="tx1"/>
              </a:solidFill>
              <a:sym typeface="Wingdings" panose="05000000000000000000" pitchFamily="2" charset="2"/>
            </a:rPr>
            <a:t>use </a:t>
          </a:r>
          <a:r>
            <a:rPr lang="en-GB" b="1" dirty="0">
              <a:solidFill>
                <a:schemeClr val="tx1"/>
              </a:solidFill>
              <a:sym typeface="Wingdings" panose="05000000000000000000" pitchFamily="2" charset="2"/>
            </a:rPr>
            <a:t>international standards </a:t>
          </a:r>
          <a:r>
            <a:rPr lang="en-GB" dirty="0">
              <a:solidFill>
                <a:schemeClr val="tx1"/>
              </a:solidFill>
              <a:sym typeface="Wingdings" panose="05000000000000000000" pitchFamily="2" charset="2"/>
            </a:rPr>
            <a:t>as a basis for technical regulations, standards and conformity assessment procedures (EU-Singapore, EU-Vietnam, EU-UK TCA)</a:t>
          </a:r>
          <a:endParaRPr lang="en-US" dirty="0">
            <a:solidFill>
              <a:schemeClr val="tx1"/>
            </a:solidFill>
          </a:endParaRPr>
        </a:p>
      </dgm:t>
    </dgm:pt>
    <dgm:pt modelId="{56DD8EE6-062C-4481-A825-ECDC6EAEB9BA}" type="parTrans" cxnId="{B84AA16C-AA72-4F8F-81F1-1F9B4F22FC73}">
      <dgm:prSet/>
      <dgm:spPr/>
      <dgm:t>
        <a:bodyPr/>
        <a:lstStyle/>
        <a:p>
          <a:endParaRPr lang="en-US"/>
        </a:p>
      </dgm:t>
    </dgm:pt>
    <dgm:pt modelId="{71A65F7C-645E-4BE3-B5AF-B02DE4AEC0E4}" type="sibTrans" cxnId="{B84AA16C-AA72-4F8F-81F1-1F9B4F22FC73}">
      <dgm:prSet/>
      <dgm:spPr/>
      <dgm:t>
        <a:bodyPr/>
        <a:lstStyle/>
        <a:p>
          <a:endParaRPr lang="en-US"/>
        </a:p>
      </dgm:t>
    </dgm:pt>
    <dgm:pt modelId="{E06B981C-0A60-49A8-A624-5F0F2ADE1086}">
      <dgm:prSet/>
      <dgm:spPr/>
      <dgm:t>
        <a:bodyPr/>
        <a:lstStyle/>
        <a:p>
          <a:r>
            <a:rPr lang="en-GB" b="1" dirty="0">
              <a:sym typeface="Wingdings" panose="05000000000000000000" pitchFamily="2" charset="2"/>
            </a:rPr>
            <a:t>Focus on tariff (and non-tariff) barriers on environmental goods and services </a:t>
          </a:r>
          <a:endParaRPr lang="en-US" b="1" dirty="0"/>
        </a:p>
      </dgm:t>
    </dgm:pt>
    <dgm:pt modelId="{30FAD999-836D-4777-ACF1-41466E213DED}" type="parTrans" cxnId="{B600CF5F-EA89-4266-8C02-E16BBB9CC619}">
      <dgm:prSet/>
      <dgm:spPr/>
      <dgm:t>
        <a:bodyPr/>
        <a:lstStyle/>
        <a:p>
          <a:endParaRPr lang="en-US"/>
        </a:p>
      </dgm:t>
    </dgm:pt>
    <dgm:pt modelId="{8B2487D0-B9DB-4405-AB64-027ACA87AB1A}" type="sibTrans" cxnId="{B600CF5F-EA89-4266-8C02-E16BBB9CC619}">
      <dgm:prSet/>
      <dgm:spPr/>
      <dgm:t>
        <a:bodyPr/>
        <a:lstStyle/>
        <a:p>
          <a:endParaRPr lang="en-US"/>
        </a:p>
      </dgm:t>
    </dgm:pt>
    <dgm:pt modelId="{3FE6B578-9CEB-4983-8F5F-6C3912880513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General commitment to ‘</a:t>
          </a:r>
          <a:r>
            <a:rPr lang="en-GB" b="1" dirty="0">
              <a:sym typeface="Wingdings" panose="05000000000000000000" pitchFamily="2" charset="2"/>
            </a:rPr>
            <a:t>facilitate and promote</a:t>
          </a:r>
          <a:r>
            <a:rPr lang="en-GB" dirty="0">
              <a:sym typeface="Wingdings" panose="05000000000000000000" pitchFamily="2" charset="2"/>
            </a:rPr>
            <a:t>’ trade and investment in environmental goods (unqualified (CETA) or qualified (EU and EFTA PTAs)) to enhance sustainable development and/or climate change</a:t>
          </a:r>
          <a:endParaRPr lang="en-US" dirty="0"/>
        </a:p>
      </dgm:t>
    </dgm:pt>
    <dgm:pt modelId="{56CDBF48-3B2D-4F57-8B05-C409366A0012}" type="parTrans" cxnId="{82359D64-1823-4D2D-A306-62BF8922E4AD}">
      <dgm:prSet/>
      <dgm:spPr/>
      <dgm:t>
        <a:bodyPr/>
        <a:lstStyle/>
        <a:p>
          <a:endParaRPr lang="en-US"/>
        </a:p>
      </dgm:t>
    </dgm:pt>
    <dgm:pt modelId="{A399F12B-1745-43AF-BD00-A8D3F169D2D5}" type="sibTrans" cxnId="{82359D64-1823-4D2D-A306-62BF8922E4AD}">
      <dgm:prSet/>
      <dgm:spPr/>
      <dgm:t>
        <a:bodyPr/>
        <a:lstStyle/>
        <a:p>
          <a:endParaRPr lang="en-US"/>
        </a:p>
      </dgm:t>
    </dgm:pt>
    <dgm:pt modelId="{5278BE56-82AB-6648-A258-90B11A42F763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  <a:sym typeface="Wingdings" panose="05000000000000000000" pitchFamily="2" charset="2"/>
            </a:rPr>
            <a:t>Commitment to </a:t>
          </a:r>
          <a:r>
            <a:rPr lang="en-GB" b="1" dirty="0">
              <a:solidFill>
                <a:schemeClr val="tx1"/>
              </a:solidFill>
              <a:sym typeface="Wingdings" panose="05000000000000000000" pitchFamily="2" charset="2"/>
            </a:rPr>
            <a:t>not use discriminatory measures </a:t>
          </a:r>
          <a:r>
            <a:rPr lang="en-GB" dirty="0">
              <a:solidFill>
                <a:schemeClr val="tx1"/>
              </a:solidFill>
              <a:sym typeface="Wingdings" panose="05000000000000000000" pitchFamily="2" charset="2"/>
            </a:rPr>
            <a:t>to promote renewable energy (e.g. local content requirements, joint venture requirements, etc.) (EU-Singapore, EU-Vietnam, EU-UK TCA)</a:t>
          </a:r>
        </a:p>
      </dgm:t>
    </dgm:pt>
    <dgm:pt modelId="{7FDAE3F1-C573-474B-8088-161B6A47CCCB}" type="parTrans" cxnId="{9BD86664-5B8D-2E48-9DFA-854158DA2A6B}">
      <dgm:prSet/>
      <dgm:spPr/>
      <dgm:t>
        <a:bodyPr/>
        <a:lstStyle/>
        <a:p>
          <a:endParaRPr lang="it-IT"/>
        </a:p>
      </dgm:t>
    </dgm:pt>
    <dgm:pt modelId="{0F903617-4DC2-2C48-9171-1B457DF0FADB}" type="sibTrans" cxnId="{9BD86664-5B8D-2E48-9DFA-854158DA2A6B}">
      <dgm:prSet/>
      <dgm:spPr/>
      <dgm:t>
        <a:bodyPr/>
        <a:lstStyle/>
        <a:p>
          <a:endParaRPr lang="it-IT"/>
        </a:p>
      </dgm:t>
    </dgm:pt>
    <dgm:pt modelId="{FF9B6B4C-E46B-DF42-9032-488CAEE8F25C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  <a:sym typeface="Wingdings" panose="05000000000000000000" pitchFamily="2" charset="2"/>
            </a:rPr>
            <a:t>Cooperation between regulators and/or standardization bodies to promote </a:t>
          </a:r>
          <a:r>
            <a:rPr lang="en-GB" b="1" dirty="0">
              <a:solidFill>
                <a:schemeClr val="tx1"/>
              </a:solidFill>
              <a:sym typeface="Wingdings" panose="05000000000000000000" pitchFamily="2" charset="2"/>
            </a:rPr>
            <a:t>regulatory convergence </a:t>
          </a:r>
          <a:r>
            <a:rPr lang="en-GB" dirty="0">
              <a:solidFill>
                <a:schemeClr val="tx1"/>
              </a:solidFill>
              <a:sym typeface="Wingdings" panose="05000000000000000000" pitchFamily="2" charset="2"/>
            </a:rPr>
            <a:t>and the development of common standards (EU-Mexico, EU-Chile, EU-New Zealand, EU-UK TCA)</a:t>
          </a:r>
        </a:p>
      </dgm:t>
    </dgm:pt>
    <dgm:pt modelId="{DCB75EA7-C69D-7C4A-929A-D4FFC4E665C7}" type="parTrans" cxnId="{34C1FAE1-B99E-F341-B41F-77CFD6AAEEF9}">
      <dgm:prSet/>
      <dgm:spPr/>
      <dgm:t>
        <a:bodyPr/>
        <a:lstStyle/>
        <a:p>
          <a:endParaRPr lang="it-IT"/>
        </a:p>
      </dgm:t>
    </dgm:pt>
    <dgm:pt modelId="{EADF6FC7-372A-984B-BC04-762426D9E9FE}" type="sibTrans" cxnId="{34C1FAE1-B99E-F341-B41F-77CFD6AAEEF9}">
      <dgm:prSet/>
      <dgm:spPr/>
      <dgm:t>
        <a:bodyPr/>
        <a:lstStyle/>
        <a:p>
          <a:endParaRPr lang="it-IT"/>
        </a:p>
      </dgm:t>
    </dgm:pt>
    <dgm:pt modelId="{A4397183-AF4F-AE4B-8071-2B5758F9750B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Commitment to </a:t>
          </a:r>
          <a:r>
            <a:rPr lang="en-GB" b="1" dirty="0">
              <a:sym typeface="Wingdings" panose="05000000000000000000" pitchFamily="2" charset="2"/>
            </a:rPr>
            <a:t>eliminate custom duties on extensive lists of (variously defined) environmental goods</a:t>
          </a:r>
          <a:r>
            <a:rPr lang="en-GB" dirty="0">
              <a:sym typeface="Wingdings" panose="05000000000000000000" pitchFamily="2" charset="2"/>
            </a:rPr>
            <a:t>, including renewable and low carbon energy, energy efficiency and climate change mitigation and  adaptation technologies (EU-New Zealand)</a:t>
          </a:r>
          <a:endParaRPr lang="en-US" dirty="0"/>
        </a:p>
      </dgm:t>
    </dgm:pt>
    <dgm:pt modelId="{E3407C1B-2989-6F4A-AF43-E91DF83F2950}" type="parTrans" cxnId="{C32A21C6-F45C-6248-870D-EB19919EC429}">
      <dgm:prSet/>
      <dgm:spPr/>
      <dgm:t>
        <a:bodyPr/>
        <a:lstStyle/>
        <a:p>
          <a:endParaRPr lang="it-IT"/>
        </a:p>
      </dgm:t>
    </dgm:pt>
    <dgm:pt modelId="{8CD6A6E6-71C2-DE44-9D68-F3C1DFBD1424}" type="sibTrans" cxnId="{C32A21C6-F45C-6248-870D-EB19919EC429}">
      <dgm:prSet/>
      <dgm:spPr/>
      <dgm:t>
        <a:bodyPr/>
        <a:lstStyle/>
        <a:p>
          <a:endParaRPr lang="it-IT"/>
        </a:p>
      </dgm:t>
    </dgm:pt>
    <dgm:pt modelId="{DBB24A83-D4D0-9A4D-B9F3-150A99A57056}" type="pres">
      <dgm:prSet presAssocID="{3A66EFC6-1CF6-4578-B6C2-65F1E617E059}" presName="linear" presStyleCnt="0">
        <dgm:presLayoutVars>
          <dgm:dir/>
          <dgm:animLvl val="lvl"/>
          <dgm:resizeHandles val="exact"/>
        </dgm:presLayoutVars>
      </dgm:prSet>
      <dgm:spPr/>
    </dgm:pt>
    <dgm:pt modelId="{9FAB913C-EACB-3748-91F6-C35AAFD1EA97}" type="pres">
      <dgm:prSet presAssocID="{90B200A0-5DBF-4CEE-A875-1525776AF0F4}" presName="parentLin" presStyleCnt="0"/>
      <dgm:spPr/>
    </dgm:pt>
    <dgm:pt modelId="{61AD1E74-6B1B-194E-A9BB-D3E5038E738D}" type="pres">
      <dgm:prSet presAssocID="{90B200A0-5DBF-4CEE-A875-1525776AF0F4}" presName="parentLeftMargin" presStyleLbl="node1" presStyleIdx="0" presStyleCnt="2"/>
      <dgm:spPr/>
    </dgm:pt>
    <dgm:pt modelId="{C8A30A45-F806-4045-BCD9-D0E8640FDB9D}" type="pres">
      <dgm:prSet presAssocID="{90B200A0-5DBF-4CEE-A875-1525776AF0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8EA7F38-BF5E-8847-BBC6-96AA92563470}" type="pres">
      <dgm:prSet presAssocID="{90B200A0-5DBF-4CEE-A875-1525776AF0F4}" presName="negativeSpace" presStyleCnt="0"/>
      <dgm:spPr/>
    </dgm:pt>
    <dgm:pt modelId="{32ED59EF-666E-8849-83AD-5C242DA3DE6C}" type="pres">
      <dgm:prSet presAssocID="{90B200A0-5DBF-4CEE-A875-1525776AF0F4}" presName="childText" presStyleLbl="conFgAcc1" presStyleIdx="0" presStyleCnt="2">
        <dgm:presLayoutVars>
          <dgm:bulletEnabled val="1"/>
        </dgm:presLayoutVars>
      </dgm:prSet>
      <dgm:spPr/>
    </dgm:pt>
    <dgm:pt modelId="{115007CA-D3E1-3A4A-B822-5E673E2B7451}" type="pres">
      <dgm:prSet presAssocID="{4DBFAADD-8814-4410-8B77-53D135039BFC}" presName="spaceBetweenRectangles" presStyleCnt="0"/>
      <dgm:spPr/>
    </dgm:pt>
    <dgm:pt modelId="{8FAC5B93-6424-2145-AA8D-814405A80D52}" type="pres">
      <dgm:prSet presAssocID="{E06B981C-0A60-49A8-A624-5F0F2ADE1086}" presName="parentLin" presStyleCnt="0"/>
      <dgm:spPr/>
    </dgm:pt>
    <dgm:pt modelId="{832FA8B2-2F7B-AF41-A28F-3866B4736BAF}" type="pres">
      <dgm:prSet presAssocID="{E06B981C-0A60-49A8-A624-5F0F2ADE1086}" presName="parentLeftMargin" presStyleLbl="node1" presStyleIdx="0" presStyleCnt="2"/>
      <dgm:spPr/>
    </dgm:pt>
    <dgm:pt modelId="{A9D1FFD3-B7A1-3543-BF96-4885485AF000}" type="pres">
      <dgm:prSet presAssocID="{E06B981C-0A60-49A8-A624-5F0F2ADE108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A650B9C-9691-4742-A1D3-04266EE1292F}" type="pres">
      <dgm:prSet presAssocID="{E06B981C-0A60-49A8-A624-5F0F2ADE1086}" presName="negativeSpace" presStyleCnt="0"/>
      <dgm:spPr/>
    </dgm:pt>
    <dgm:pt modelId="{557F1EAA-0338-C744-A5FC-0EA51144ADF6}" type="pres">
      <dgm:prSet presAssocID="{E06B981C-0A60-49A8-A624-5F0F2ADE108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26D8E08-635E-844E-95A7-47A95668FC1F}" type="presOf" srcId="{3FE6B578-9CEB-4983-8F5F-6C3912880513}" destId="{557F1EAA-0338-C744-A5FC-0EA51144ADF6}" srcOrd="0" destOrd="0" presId="urn:microsoft.com/office/officeart/2005/8/layout/list1"/>
    <dgm:cxn modelId="{8A18C350-8A90-0E49-9405-4658B5F989F3}" type="presOf" srcId="{90B200A0-5DBF-4CEE-A875-1525776AF0F4}" destId="{61AD1E74-6B1B-194E-A9BB-D3E5038E738D}" srcOrd="0" destOrd="0" presId="urn:microsoft.com/office/officeart/2005/8/layout/list1"/>
    <dgm:cxn modelId="{B600CF5F-EA89-4266-8C02-E16BBB9CC619}" srcId="{3A66EFC6-1CF6-4578-B6C2-65F1E617E059}" destId="{E06B981C-0A60-49A8-A624-5F0F2ADE1086}" srcOrd="1" destOrd="0" parTransId="{30FAD999-836D-4777-ACF1-41466E213DED}" sibTransId="{8B2487D0-B9DB-4405-AB64-027ACA87AB1A}"/>
    <dgm:cxn modelId="{9BD86664-5B8D-2E48-9DFA-854158DA2A6B}" srcId="{90B200A0-5DBF-4CEE-A875-1525776AF0F4}" destId="{5278BE56-82AB-6648-A258-90B11A42F763}" srcOrd="1" destOrd="0" parTransId="{7FDAE3F1-C573-474B-8088-161B6A47CCCB}" sibTransId="{0F903617-4DC2-2C48-9171-1B457DF0FADB}"/>
    <dgm:cxn modelId="{82359D64-1823-4D2D-A306-62BF8922E4AD}" srcId="{E06B981C-0A60-49A8-A624-5F0F2ADE1086}" destId="{3FE6B578-9CEB-4983-8F5F-6C3912880513}" srcOrd="0" destOrd="0" parTransId="{56CDBF48-3B2D-4F57-8B05-C409366A0012}" sibTransId="{A399F12B-1745-43AF-BD00-A8D3F169D2D5}"/>
    <dgm:cxn modelId="{B84AA16C-AA72-4F8F-81F1-1F9B4F22FC73}" srcId="{90B200A0-5DBF-4CEE-A875-1525776AF0F4}" destId="{64FD531F-5FC3-42C7-A698-0CFE074CF869}" srcOrd="0" destOrd="0" parTransId="{56DD8EE6-062C-4481-A825-ECDC6EAEB9BA}" sibTransId="{71A65F7C-645E-4BE3-B5AF-B02DE4AEC0E4}"/>
    <dgm:cxn modelId="{8F37D56C-547B-6D4C-BC42-A869841B6FE7}" type="presOf" srcId="{3A66EFC6-1CF6-4578-B6C2-65F1E617E059}" destId="{DBB24A83-D4D0-9A4D-B9F3-150A99A57056}" srcOrd="0" destOrd="0" presId="urn:microsoft.com/office/officeart/2005/8/layout/list1"/>
    <dgm:cxn modelId="{C8FF1F7C-E705-954B-87AF-CEF7EBD2CE02}" type="presOf" srcId="{A4397183-AF4F-AE4B-8071-2B5758F9750B}" destId="{557F1EAA-0338-C744-A5FC-0EA51144ADF6}" srcOrd="0" destOrd="1" presId="urn:microsoft.com/office/officeart/2005/8/layout/list1"/>
    <dgm:cxn modelId="{5707E580-2CC4-904E-9365-4B8CCDFF1EAA}" type="presOf" srcId="{64FD531F-5FC3-42C7-A698-0CFE074CF869}" destId="{32ED59EF-666E-8849-83AD-5C242DA3DE6C}" srcOrd="0" destOrd="0" presId="urn:microsoft.com/office/officeart/2005/8/layout/list1"/>
    <dgm:cxn modelId="{46B8C683-7085-9144-93CF-0DEEDABBFA85}" type="presOf" srcId="{FF9B6B4C-E46B-DF42-9032-488CAEE8F25C}" destId="{32ED59EF-666E-8849-83AD-5C242DA3DE6C}" srcOrd="0" destOrd="2" presId="urn:microsoft.com/office/officeart/2005/8/layout/list1"/>
    <dgm:cxn modelId="{DBDAE084-9326-4E4D-8521-9061201798AB}" type="presOf" srcId="{90B200A0-5DBF-4CEE-A875-1525776AF0F4}" destId="{C8A30A45-F806-4045-BCD9-D0E8640FDB9D}" srcOrd="1" destOrd="0" presId="urn:microsoft.com/office/officeart/2005/8/layout/list1"/>
    <dgm:cxn modelId="{07BD4F92-A456-4EF0-94BE-48E0BA2A1674}" srcId="{3A66EFC6-1CF6-4578-B6C2-65F1E617E059}" destId="{90B200A0-5DBF-4CEE-A875-1525776AF0F4}" srcOrd="0" destOrd="0" parTransId="{4C8FDEC9-8F85-4F49-B438-E9F3017DD612}" sibTransId="{4DBFAADD-8814-4410-8B77-53D135039BFC}"/>
    <dgm:cxn modelId="{C000C896-619A-6E4E-94FA-B190C3D57324}" type="presOf" srcId="{E06B981C-0A60-49A8-A624-5F0F2ADE1086}" destId="{A9D1FFD3-B7A1-3543-BF96-4885485AF000}" srcOrd="1" destOrd="0" presId="urn:microsoft.com/office/officeart/2005/8/layout/list1"/>
    <dgm:cxn modelId="{97524197-3E1D-7D48-899A-BC326968476D}" type="presOf" srcId="{E06B981C-0A60-49A8-A624-5F0F2ADE1086}" destId="{832FA8B2-2F7B-AF41-A28F-3866B4736BAF}" srcOrd="0" destOrd="0" presId="urn:microsoft.com/office/officeart/2005/8/layout/list1"/>
    <dgm:cxn modelId="{F388EBAD-6199-1144-9FA3-0ED00590CC6F}" type="presOf" srcId="{5278BE56-82AB-6648-A258-90B11A42F763}" destId="{32ED59EF-666E-8849-83AD-5C242DA3DE6C}" srcOrd="0" destOrd="1" presId="urn:microsoft.com/office/officeart/2005/8/layout/list1"/>
    <dgm:cxn modelId="{C32A21C6-F45C-6248-870D-EB19919EC429}" srcId="{E06B981C-0A60-49A8-A624-5F0F2ADE1086}" destId="{A4397183-AF4F-AE4B-8071-2B5758F9750B}" srcOrd="1" destOrd="0" parTransId="{E3407C1B-2989-6F4A-AF43-E91DF83F2950}" sibTransId="{8CD6A6E6-71C2-DE44-9D68-F3C1DFBD1424}"/>
    <dgm:cxn modelId="{34C1FAE1-B99E-F341-B41F-77CFD6AAEEF9}" srcId="{90B200A0-5DBF-4CEE-A875-1525776AF0F4}" destId="{FF9B6B4C-E46B-DF42-9032-488CAEE8F25C}" srcOrd="2" destOrd="0" parTransId="{DCB75EA7-C69D-7C4A-929A-D4FFC4E665C7}" sibTransId="{EADF6FC7-372A-984B-BC04-762426D9E9FE}"/>
    <dgm:cxn modelId="{60C20CD4-3CBD-BC4F-819C-8F741D77130B}" type="presParOf" srcId="{DBB24A83-D4D0-9A4D-B9F3-150A99A57056}" destId="{9FAB913C-EACB-3748-91F6-C35AAFD1EA97}" srcOrd="0" destOrd="0" presId="urn:microsoft.com/office/officeart/2005/8/layout/list1"/>
    <dgm:cxn modelId="{0B6D1647-1E00-114A-9EF0-F3F01F3C30EA}" type="presParOf" srcId="{9FAB913C-EACB-3748-91F6-C35AAFD1EA97}" destId="{61AD1E74-6B1B-194E-A9BB-D3E5038E738D}" srcOrd="0" destOrd="0" presId="urn:microsoft.com/office/officeart/2005/8/layout/list1"/>
    <dgm:cxn modelId="{8B55314D-2D6D-A641-AD81-278C81B077A0}" type="presParOf" srcId="{9FAB913C-EACB-3748-91F6-C35AAFD1EA97}" destId="{C8A30A45-F806-4045-BCD9-D0E8640FDB9D}" srcOrd="1" destOrd="0" presId="urn:microsoft.com/office/officeart/2005/8/layout/list1"/>
    <dgm:cxn modelId="{43C0F454-0417-8742-8B22-21DB2F67EF6A}" type="presParOf" srcId="{DBB24A83-D4D0-9A4D-B9F3-150A99A57056}" destId="{38EA7F38-BF5E-8847-BBC6-96AA92563470}" srcOrd="1" destOrd="0" presId="urn:microsoft.com/office/officeart/2005/8/layout/list1"/>
    <dgm:cxn modelId="{F5429D2D-583B-3141-8AE5-39078BFB840F}" type="presParOf" srcId="{DBB24A83-D4D0-9A4D-B9F3-150A99A57056}" destId="{32ED59EF-666E-8849-83AD-5C242DA3DE6C}" srcOrd="2" destOrd="0" presId="urn:microsoft.com/office/officeart/2005/8/layout/list1"/>
    <dgm:cxn modelId="{5BF3BBEC-AB86-394E-9A75-8C2D2D89A90D}" type="presParOf" srcId="{DBB24A83-D4D0-9A4D-B9F3-150A99A57056}" destId="{115007CA-D3E1-3A4A-B822-5E673E2B7451}" srcOrd="3" destOrd="0" presId="urn:microsoft.com/office/officeart/2005/8/layout/list1"/>
    <dgm:cxn modelId="{80759F53-F5CA-EF4F-81E2-B36560FF431D}" type="presParOf" srcId="{DBB24A83-D4D0-9A4D-B9F3-150A99A57056}" destId="{8FAC5B93-6424-2145-AA8D-814405A80D52}" srcOrd="4" destOrd="0" presId="urn:microsoft.com/office/officeart/2005/8/layout/list1"/>
    <dgm:cxn modelId="{B8F52303-08D3-334A-BCB1-A260BEE96829}" type="presParOf" srcId="{8FAC5B93-6424-2145-AA8D-814405A80D52}" destId="{832FA8B2-2F7B-AF41-A28F-3866B4736BAF}" srcOrd="0" destOrd="0" presId="urn:microsoft.com/office/officeart/2005/8/layout/list1"/>
    <dgm:cxn modelId="{FBB8D7CB-BC0B-B246-9B4B-F645EB63E26A}" type="presParOf" srcId="{8FAC5B93-6424-2145-AA8D-814405A80D52}" destId="{A9D1FFD3-B7A1-3543-BF96-4885485AF000}" srcOrd="1" destOrd="0" presId="urn:microsoft.com/office/officeart/2005/8/layout/list1"/>
    <dgm:cxn modelId="{B39E46D0-8404-144E-9618-891301449235}" type="presParOf" srcId="{DBB24A83-D4D0-9A4D-B9F3-150A99A57056}" destId="{5A650B9C-9691-4742-A1D3-04266EE1292F}" srcOrd="5" destOrd="0" presId="urn:microsoft.com/office/officeart/2005/8/layout/list1"/>
    <dgm:cxn modelId="{6BDEF193-8021-9E4C-9649-F69865439308}" type="presParOf" srcId="{DBB24A83-D4D0-9A4D-B9F3-150A99A57056}" destId="{557F1EAA-0338-C744-A5FC-0EA51144ADF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66EFC6-1CF6-4578-B6C2-65F1E617E05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0B200A0-5DBF-4CEE-A875-1525776AF0F4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Policy space for green subsidies</a:t>
          </a:r>
          <a:endParaRPr lang="en-US" dirty="0"/>
        </a:p>
      </dgm:t>
    </dgm:pt>
    <dgm:pt modelId="{4C8FDEC9-8F85-4F49-B438-E9F3017DD612}" type="parTrans" cxnId="{07BD4F92-A456-4EF0-94BE-48E0BA2A1674}">
      <dgm:prSet/>
      <dgm:spPr/>
      <dgm:t>
        <a:bodyPr/>
        <a:lstStyle/>
        <a:p>
          <a:endParaRPr lang="en-US"/>
        </a:p>
      </dgm:t>
    </dgm:pt>
    <dgm:pt modelId="{4DBFAADD-8814-4410-8B77-53D135039BFC}" type="sibTrans" cxnId="{07BD4F92-A456-4EF0-94BE-48E0BA2A1674}">
      <dgm:prSet/>
      <dgm:spPr/>
      <dgm:t>
        <a:bodyPr/>
        <a:lstStyle/>
        <a:p>
          <a:endParaRPr lang="en-US"/>
        </a:p>
      </dgm:t>
    </dgm:pt>
    <dgm:pt modelId="{64FD531F-5FC3-42C7-A698-0CFE074CF869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Low ambition  policy space no greater than under the </a:t>
          </a:r>
          <a:r>
            <a:rPr lang="en-GB" b="1" dirty="0">
              <a:sym typeface="Wingdings" panose="05000000000000000000" pitchFamily="2" charset="2"/>
            </a:rPr>
            <a:t>ASCM</a:t>
          </a:r>
          <a:r>
            <a:rPr lang="en-GB" dirty="0">
              <a:sym typeface="Wingdings" panose="05000000000000000000" pitchFamily="2" charset="2"/>
            </a:rPr>
            <a:t> (most PTAs)</a:t>
          </a:r>
          <a:endParaRPr lang="en-US" dirty="0">
            <a:solidFill>
              <a:srgbClr val="FF0000"/>
            </a:solidFill>
          </a:endParaRPr>
        </a:p>
      </dgm:t>
    </dgm:pt>
    <dgm:pt modelId="{56DD8EE6-062C-4481-A825-ECDC6EAEB9BA}" type="parTrans" cxnId="{B84AA16C-AA72-4F8F-81F1-1F9B4F22FC73}">
      <dgm:prSet/>
      <dgm:spPr/>
      <dgm:t>
        <a:bodyPr/>
        <a:lstStyle/>
        <a:p>
          <a:endParaRPr lang="en-US"/>
        </a:p>
      </dgm:t>
    </dgm:pt>
    <dgm:pt modelId="{71A65F7C-645E-4BE3-B5AF-B02DE4AEC0E4}" type="sibTrans" cxnId="{B84AA16C-AA72-4F8F-81F1-1F9B4F22FC73}">
      <dgm:prSet/>
      <dgm:spPr/>
      <dgm:t>
        <a:bodyPr/>
        <a:lstStyle/>
        <a:p>
          <a:endParaRPr lang="en-US"/>
        </a:p>
      </dgm:t>
    </dgm:pt>
    <dgm:pt modelId="{E06B981C-0A60-49A8-A624-5F0F2ADE1086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Fossil fuel subsidy (FFS) reform commitments </a:t>
          </a:r>
          <a:endParaRPr lang="en-US" dirty="0"/>
        </a:p>
      </dgm:t>
    </dgm:pt>
    <dgm:pt modelId="{30FAD999-836D-4777-ACF1-41466E213DED}" type="parTrans" cxnId="{B600CF5F-EA89-4266-8C02-E16BBB9CC619}">
      <dgm:prSet/>
      <dgm:spPr/>
      <dgm:t>
        <a:bodyPr/>
        <a:lstStyle/>
        <a:p>
          <a:endParaRPr lang="en-US"/>
        </a:p>
      </dgm:t>
    </dgm:pt>
    <dgm:pt modelId="{8B2487D0-B9DB-4405-AB64-027ACA87AB1A}" type="sibTrans" cxnId="{B600CF5F-EA89-4266-8C02-E16BBB9CC619}">
      <dgm:prSet/>
      <dgm:spPr/>
      <dgm:t>
        <a:bodyPr/>
        <a:lstStyle/>
        <a:p>
          <a:endParaRPr lang="en-US"/>
        </a:p>
      </dgm:t>
    </dgm:pt>
    <dgm:pt modelId="{3FE6B578-9CEB-4983-8F5F-6C3912880513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Low ambition  General </a:t>
          </a:r>
          <a:r>
            <a:rPr lang="en-GB" b="1" dirty="0">
              <a:sym typeface="Wingdings" panose="05000000000000000000" pitchFamily="2" charset="2"/>
            </a:rPr>
            <a:t>commitment</a:t>
          </a:r>
          <a:r>
            <a:rPr lang="en-GB" dirty="0">
              <a:sym typeface="Wingdings" panose="05000000000000000000" pitchFamily="2" charset="2"/>
            </a:rPr>
            <a:t> (</a:t>
          </a:r>
          <a:r>
            <a:rPr lang="en-GB" b="1" dirty="0">
              <a:sym typeface="Wingdings" panose="05000000000000000000" pitchFamily="2" charset="2"/>
            </a:rPr>
            <a:t>hortatory</a:t>
          </a:r>
          <a:r>
            <a:rPr lang="en-GB" dirty="0">
              <a:sym typeface="Wingdings" panose="05000000000000000000" pitchFamily="2" charset="2"/>
            </a:rPr>
            <a:t>, </a:t>
          </a:r>
          <a:r>
            <a:rPr lang="en-GB" b="1" dirty="0">
              <a:sym typeface="Wingdings" panose="05000000000000000000" pitchFamily="2" charset="2"/>
            </a:rPr>
            <a:t>not enforceable</a:t>
          </a:r>
          <a:r>
            <a:rPr lang="en-GB" dirty="0">
              <a:sym typeface="Wingdings" panose="05000000000000000000" pitchFamily="2" charset="2"/>
            </a:rPr>
            <a:t>) to progressively reduce fossil fuel subsidies (EU-Singapore)</a:t>
          </a:r>
          <a:endParaRPr lang="en-US" dirty="0"/>
        </a:p>
      </dgm:t>
    </dgm:pt>
    <dgm:pt modelId="{56CDBF48-3B2D-4F57-8B05-C409366A0012}" type="parTrans" cxnId="{82359D64-1823-4D2D-A306-62BF8922E4AD}">
      <dgm:prSet/>
      <dgm:spPr/>
      <dgm:t>
        <a:bodyPr/>
        <a:lstStyle/>
        <a:p>
          <a:endParaRPr lang="en-US"/>
        </a:p>
      </dgm:t>
    </dgm:pt>
    <dgm:pt modelId="{A399F12B-1745-43AF-BD00-A8D3F169D2D5}" type="sibTrans" cxnId="{82359D64-1823-4D2D-A306-62BF8922E4AD}">
      <dgm:prSet/>
      <dgm:spPr/>
      <dgm:t>
        <a:bodyPr/>
        <a:lstStyle/>
        <a:p>
          <a:endParaRPr lang="en-US"/>
        </a:p>
      </dgm:t>
    </dgm:pt>
    <dgm:pt modelId="{9D0A2349-2B22-6348-877D-44CACE79E093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Middle ambition  more or less detailed </a:t>
          </a:r>
          <a:r>
            <a:rPr lang="en-GB" b="1" dirty="0">
              <a:sym typeface="Wingdings" panose="05000000000000000000" pitchFamily="2" charset="2"/>
            </a:rPr>
            <a:t>exemption clauses </a:t>
          </a:r>
          <a:r>
            <a:rPr lang="en-GB" dirty="0">
              <a:sym typeface="Wingdings" panose="05000000000000000000" pitchFamily="2" charset="2"/>
            </a:rPr>
            <a:t>(primacy of ‘public interest objective’) with different degrees of normativity and enforceability (EU-Singapore, EU-Vietnam)</a:t>
          </a:r>
        </a:p>
      </dgm:t>
    </dgm:pt>
    <dgm:pt modelId="{2A4D1614-927D-FF45-BE53-47798FAFE8C0}" type="parTrans" cxnId="{8A8DDD72-FBCC-8441-9D60-B9E0FE8B55A4}">
      <dgm:prSet/>
      <dgm:spPr/>
      <dgm:t>
        <a:bodyPr/>
        <a:lstStyle/>
        <a:p>
          <a:endParaRPr lang="it-IT"/>
        </a:p>
      </dgm:t>
    </dgm:pt>
    <dgm:pt modelId="{D4919778-13DC-D64E-8C63-186CE0955E3F}" type="sibTrans" cxnId="{8A8DDD72-FBCC-8441-9D60-B9E0FE8B55A4}">
      <dgm:prSet/>
      <dgm:spPr/>
      <dgm:t>
        <a:bodyPr/>
        <a:lstStyle/>
        <a:p>
          <a:endParaRPr lang="it-IT"/>
        </a:p>
      </dgm:t>
    </dgm:pt>
    <dgm:pt modelId="{13E13FE2-5536-C04D-84FB-E39ABF0486AB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High ambition  Commitment to take steps to </a:t>
          </a:r>
          <a:r>
            <a:rPr lang="en-GB" b="1" dirty="0">
              <a:sym typeface="Wingdings" panose="05000000000000000000" pitchFamily="2" charset="2"/>
            </a:rPr>
            <a:t>eliminate harmful FFS </a:t>
          </a:r>
          <a:r>
            <a:rPr lang="en-GB" dirty="0">
              <a:sym typeface="Wingdings" panose="05000000000000000000" pitchFamily="2" charset="2"/>
            </a:rPr>
            <a:t>and to </a:t>
          </a:r>
          <a:r>
            <a:rPr lang="en-GB" b="1" dirty="0">
              <a:sym typeface="Wingdings" panose="05000000000000000000" pitchFamily="2" charset="2"/>
            </a:rPr>
            <a:t>end unabated coal-fired electricity generation</a:t>
          </a:r>
          <a:r>
            <a:rPr lang="en-GB" dirty="0">
              <a:sym typeface="Wingdings" panose="05000000000000000000" pitchFamily="2" charset="2"/>
            </a:rPr>
            <a:t>, direct financial support and international aid funding for fossil fuel energy (UK-New Zealand)</a:t>
          </a:r>
        </a:p>
      </dgm:t>
    </dgm:pt>
    <dgm:pt modelId="{8486E289-E51C-D54D-AC64-44966A8CFD18}" type="parTrans" cxnId="{AFBBB5C8-5F68-004C-8D27-35465232A7D6}">
      <dgm:prSet/>
      <dgm:spPr/>
      <dgm:t>
        <a:bodyPr/>
        <a:lstStyle/>
        <a:p>
          <a:endParaRPr lang="it-IT"/>
        </a:p>
      </dgm:t>
    </dgm:pt>
    <dgm:pt modelId="{E0993DA9-64DE-234B-854D-C423C1144894}" type="sibTrans" cxnId="{AFBBB5C8-5F68-004C-8D27-35465232A7D6}">
      <dgm:prSet/>
      <dgm:spPr/>
      <dgm:t>
        <a:bodyPr/>
        <a:lstStyle/>
        <a:p>
          <a:endParaRPr lang="it-IT"/>
        </a:p>
      </dgm:t>
    </dgm:pt>
    <dgm:pt modelId="{9987E768-D07E-4945-8EDF-50C633F836CE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Middle ambition  Commitment to work to meet the goal of </a:t>
          </a:r>
          <a:r>
            <a:rPr lang="en-GB" b="1" dirty="0">
              <a:sym typeface="Wingdings" panose="05000000000000000000" pitchFamily="2" charset="2"/>
            </a:rPr>
            <a:t>reforming and progressively reducing FFS </a:t>
          </a:r>
          <a:r>
            <a:rPr lang="en-GB" dirty="0">
              <a:sym typeface="Wingdings" panose="05000000000000000000" pitchFamily="2" charset="2"/>
            </a:rPr>
            <a:t>and to cooperate to pursue </a:t>
          </a:r>
          <a:r>
            <a:rPr lang="en-GB" b="1" dirty="0">
              <a:sym typeface="Wingdings" panose="05000000000000000000" pitchFamily="2" charset="2"/>
            </a:rPr>
            <a:t>FFS reform in international fora</a:t>
          </a:r>
          <a:r>
            <a:rPr lang="en-GB" dirty="0">
              <a:sym typeface="Wingdings" panose="05000000000000000000" pitchFamily="2" charset="2"/>
            </a:rPr>
            <a:t>, including the WTO (EU-New Zealand)</a:t>
          </a:r>
          <a:endParaRPr lang="en-US" dirty="0"/>
        </a:p>
      </dgm:t>
    </dgm:pt>
    <dgm:pt modelId="{01400D74-1A67-EF47-BF91-CF3CF3EE2758}" type="parTrans" cxnId="{5B24CA6E-77AD-984E-BC87-AAE7E79D7A6C}">
      <dgm:prSet/>
      <dgm:spPr/>
      <dgm:t>
        <a:bodyPr/>
        <a:lstStyle/>
        <a:p>
          <a:endParaRPr lang="it-IT"/>
        </a:p>
      </dgm:t>
    </dgm:pt>
    <dgm:pt modelId="{8C7C6ABF-EC9E-E644-BE88-3CFB46465CE4}" type="sibTrans" cxnId="{5B24CA6E-77AD-984E-BC87-AAE7E79D7A6C}">
      <dgm:prSet/>
      <dgm:spPr/>
      <dgm:t>
        <a:bodyPr/>
        <a:lstStyle/>
        <a:p>
          <a:endParaRPr lang="it-IT"/>
        </a:p>
      </dgm:t>
    </dgm:pt>
    <dgm:pt modelId="{95F5DADD-33FC-3445-83D9-586A2EF4C2B4}">
      <dgm:prSet/>
      <dgm:spPr/>
      <dgm:t>
        <a:bodyPr/>
        <a:lstStyle/>
        <a:p>
          <a:r>
            <a:rPr lang="en-GB" dirty="0">
              <a:sym typeface="Wingdings" panose="05000000000000000000" pitchFamily="2" charset="2"/>
            </a:rPr>
            <a:t>High ambition  </a:t>
          </a:r>
          <a:r>
            <a:rPr lang="en-GB" b="1" dirty="0">
              <a:sym typeface="Wingdings" panose="05000000000000000000" pitchFamily="2" charset="2"/>
            </a:rPr>
            <a:t>unprecedentedly specific and detailed provisions</a:t>
          </a:r>
          <a:r>
            <a:rPr lang="en-GB" dirty="0">
              <a:sym typeface="Wingdings" panose="05000000000000000000" pitchFamily="2" charset="2"/>
            </a:rPr>
            <a:t>, both substantive and procedural, drawing from EU state aid law, (EU-Ukraine), including an Annex on ‘Energy and Environmental Subsidies’ (EU-UK TCA)</a:t>
          </a:r>
        </a:p>
      </dgm:t>
    </dgm:pt>
    <dgm:pt modelId="{4E96334D-8F56-EB4E-8814-815DF89C3629}" type="parTrans" cxnId="{42FC1898-59C7-F640-9022-5B0B447307B4}">
      <dgm:prSet/>
      <dgm:spPr/>
      <dgm:t>
        <a:bodyPr/>
        <a:lstStyle/>
        <a:p>
          <a:endParaRPr lang="it-IT"/>
        </a:p>
      </dgm:t>
    </dgm:pt>
    <dgm:pt modelId="{B9ED500E-8219-0841-AC90-3AC074056E0D}" type="sibTrans" cxnId="{42FC1898-59C7-F640-9022-5B0B447307B4}">
      <dgm:prSet/>
      <dgm:spPr/>
      <dgm:t>
        <a:bodyPr/>
        <a:lstStyle/>
        <a:p>
          <a:endParaRPr lang="it-IT"/>
        </a:p>
      </dgm:t>
    </dgm:pt>
    <dgm:pt modelId="{DBB24A83-D4D0-9A4D-B9F3-150A99A57056}" type="pres">
      <dgm:prSet presAssocID="{3A66EFC6-1CF6-4578-B6C2-65F1E617E059}" presName="linear" presStyleCnt="0">
        <dgm:presLayoutVars>
          <dgm:dir/>
          <dgm:animLvl val="lvl"/>
          <dgm:resizeHandles val="exact"/>
        </dgm:presLayoutVars>
      </dgm:prSet>
      <dgm:spPr/>
    </dgm:pt>
    <dgm:pt modelId="{9FAB913C-EACB-3748-91F6-C35AAFD1EA97}" type="pres">
      <dgm:prSet presAssocID="{90B200A0-5DBF-4CEE-A875-1525776AF0F4}" presName="parentLin" presStyleCnt="0"/>
      <dgm:spPr/>
    </dgm:pt>
    <dgm:pt modelId="{61AD1E74-6B1B-194E-A9BB-D3E5038E738D}" type="pres">
      <dgm:prSet presAssocID="{90B200A0-5DBF-4CEE-A875-1525776AF0F4}" presName="parentLeftMargin" presStyleLbl="node1" presStyleIdx="0" presStyleCnt="2"/>
      <dgm:spPr/>
    </dgm:pt>
    <dgm:pt modelId="{C8A30A45-F806-4045-BCD9-D0E8640FDB9D}" type="pres">
      <dgm:prSet presAssocID="{90B200A0-5DBF-4CEE-A875-1525776AF0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8EA7F38-BF5E-8847-BBC6-96AA92563470}" type="pres">
      <dgm:prSet presAssocID="{90B200A0-5DBF-4CEE-A875-1525776AF0F4}" presName="negativeSpace" presStyleCnt="0"/>
      <dgm:spPr/>
    </dgm:pt>
    <dgm:pt modelId="{32ED59EF-666E-8849-83AD-5C242DA3DE6C}" type="pres">
      <dgm:prSet presAssocID="{90B200A0-5DBF-4CEE-A875-1525776AF0F4}" presName="childText" presStyleLbl="conFgAcc1" presStyleIdx="0" presStyleCnt="2">
        <dgm:presLayoutVars>
          <dgm:bulletEnabled val="1"/>
        </dgm:presLayoutVars>
      </dgm:prSet>
      <dgm:spPr/>
    </dgm:pt>
    <dgm:pt modelId="{115007CA-D3E1-3A4A-B822-5E673E2B7451}" type="pres">
      <dgm:prSet presAssocID="{4DBFAADD-8814-4410-8B77-53D135039BFC}" presName="spaceBetweenRectangles" presStyleCnt="0"/>
      <dgm:spPr/>
    </dgm:pt>
    <dgm:pt modelId="{8FAC5B93-6424-2145-AA8D-814405A80D52}" type="pres">
      <dgm:prSet presAssocID="{E06B981C-0A60-49A8-A624-5F0F2ADE1086}" presName="parentLin" presStyleCnt="0"/>
      <dgm:spPr/>
    </dgm:pt>
    <dgm:pt modelId="{832FA8B2-2F7B-AF41-A28F-3866B4736BAF}" type="pres">
      <dgm:prSet presAssocID="{E06B981C-0A60-49A8-A624-5F0F2ADE1086}" presName="parentLeftMargin" presStyleLbl="node1" presStyleIdx="0" presStyleCnt="2"/>
      <dgm:spPr/>
    </dgm:pt>
    <dgm:pt modelId="{A9D1FFD3-B7A1-3543-BF96-4885485AF000}" type="pres">
      <dgm:prSet presAssocID="{E06B981C-0A60-49A8-A624-5F0F2ADE108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A650B9C-9691-4742-A1D3-04266EE1292F}" type="pres">
      <dgm:prSet presAssocID="{E06B981C-0A60-49A8-A624-5F0F2ADE1086}" presName="negativeSpace" presStyleCnt="0"/>
      <dgm:spPr/>
    </dgm:pt>
    <dgm:pt modelId="{557F1EAA-0338-C744-A5FC-0EA51144ADF6}" type="pres">
      <dgm:prSet presAssocID="{E06B981C-0A60-49A8-A624-5F0F2ADE108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26D8E08-635E-844E-95A7-47A95668FC1F}" type="presOf" srcId="{3FE6B578-9CEB-4983-8F5F-6C3912880513}" destId="{557F1EAA-0338-C744-A5FC-0EA51144ADF6}" srcOrd="0" destOrd="0" presId="urn:microsoft.com/office/officeart/2005/8/layout/list1"/>
    <dgm:cxn modelId="{36E37B22-935C-DE47-B67E-1AC69C2FED29}" type="presOf" srcId="{9D0A2349-2B22-6348-877D-44CACE79E093}" destId="{32ED59EF-666E-8849-83AD-5C242DA3DE6C}" srcOrd="0" destOrd="1" presId="urn:microsoft.com/office/officeart/2005/8/layout/list1"/>
    <dgm:cxn modelId="{B8D7E037-2B4A-F24D-83C2-BB0641E906B9}" type="presOf" srcId="{9987E768-D07E-4945-8EDF-50C633F836CE}" destId="{557F1EAA-0338-C744-A5FC-0EA51144ADF6}" srcOrd="0" destOrd="1" presId="urn:microsoft.com/office/officeart/2005/8/layout/list1"/>
    <dgm:cxn modelId="{8A18C350-8A90-0E49-9405-4658B5F989F3}" type="presOf" srcId="{90B200A0-5DBF-4CEE-A875-1525776AF0F4}" destId="{61AD1E74-6B1B-194E-A9BB-D3E5038E738D}" srcOrd="0" destOrd="0" presId="urn:microsoft.com/office/officeart/2005/8/layout/list1"/>
    <dgm:cxn modelId="{B600CF5F-EA89-4266-8C02-E16BBB9CC619}" srcId="{3A66EFC6-1CF6-4578-B6C2-65F1E617E059}" destId="{E06B981C-0A60-49A8-A624-5F0F2ADE1086}" srcOrd="1" destOrd="0" parTransId="{30FAD999-836D-4777-ACF1-41466E213DED}" sibTransId="{8B2487D0-B9DB-4405-AB64-027ACA87AB1A}"/>
    <dgm:cxn modelId="{82359D64-1823-4D2D-A306-62BF8922E4AD}" srcId="{E06B981C-0A60-49A8-A624-5F0F2ADE1086}" destId="{3FE6B578-9CEB-4983-8F5F-6C3912880513}" srcOrd="0" destOrd="0" parTransId="{56CDBF48-3B2D-4F57-8B05-C409366A0012}" sibTransId="{A399F12B-1745-43AF-BD00-A8D3F169D2D5}"/>
    <dgm:cxn modelId="{B84AA16C-AA72-4F8F-81F1-1F9B4F22FC73}" srcId="{90B200A0-5DBF-4CEE-A875-1525776AF0F4}" destId="{64FD531F-5FC3-42C7-A698-0CFE074CF869}" srcOrd="0" destOrd="0" parTransId="{56DD8EE6-062C-4481-A825-ECDC6EAEB9BA}" sibTransId="{71A65F7C-645E-4BE3-B5AF-B02DE4AEC0E4}"/>
    <dgm:cxn modelId="{8F37D56C-547B-6D4C-BC42-A869841B6FE7}" type="presOf" srcId="{3A66EFC6-1CF6-4578-B6C2-65F1E617E059}" destId="{DBB24A83-D4D0-9A4D-B9F3-150A99A57056}" srcOrd="0" destOrd="0" presId="urn:microsoft.com/office/officeart/2005/8/layout/list1"/>
    <dgm:cxn modelId="{5B24CA6E-77AD-984E-BC87-AAE7E79D7A6C}" srcId="{E06B981C-0A60-49A8-A624-5F0F2ADE1086}" destId="{9987E768-D07E-4945-8EDF-50C633F836CE}" srcOrd="1" destOrd="0" parTransId="{01400D74-1A67-EF47-BF91-CF3CF3EE2758}" sibTransId="{8C7C6ABF-EC9E-E644-BE88-3CFB46465CE4}"/>
    <dgm:cxn modelId="{8A8DDD72-FBCC-8441-9D60-B9E0FE8B55A4}" srcId="{90B200A0-5DBF-4CEE-A875-1525776AF0F4}" destId="{9D0A2349-2B22-6348-877D-44CACE79E093}" srcOrd="1" destOrd="0" parTransId="{2A4D1614-927D-FF45-BE53-47798FAFE8C0}" sibTransId="{D4919778-13DC-D64E-8C63-186CE0955E3F}"/>
    <dgm:cxn modelId="{5BECF57F-0665-924D-9E47-AF26751D3384}" type="presOf" srcId="{13E13FE2-5536-C04D-84FB-E39ABF0486AB}" destId="{557F1EAA-0338-C744-A5FC-0EA51144ADF6}" srcOrd="0" destOrd="2" presId="urn:microsoft.com/office/officeart/2005/8/layout/list1"/>
    <dgm:cxn modelId="{5707E580-2CC4-904E-9365-4B8CCDFF1EAA}" type="presOf" srcId="{64FD531F-5FC3-42C7-A698-0CFE074CF869}" destId="{32ED59EF-666E-8849-83AD-5C242DA3DE6C}" srcOrd="0" destOrd="0" presId="urn:microsoft.com/office/officeart/2005/8/layout/list1"/>
    <dgm:cxn modelId="{A8D1A584-BF5A-5B45-9852-C20F23E7F41B}" type="presOf" srcId="{95F5DADD-33FC-3445-83D9-586A2EF4C2B4}" destId="{32ED59EF-666E-8849-83AD-5C242DA3DE6C}" srcOrd="0" destOrd="2" presId="urn:microsoft.com/office/officeart/2005/8/layout/list1"/>
    <dgm:cxn modelId="{DBDAE084-9326-4E4D-8521-9061201798AB}" type="presOf" srcId="{90B200A0-5DBF-4CEE-A875-1525776AF0F4}" destId="{C8A30A45-F806-4045-BCD9-D0E8640FDB9D}" srcOrd="1" destOrd="0" presId="urn:microsoft.com/office/officeart/2005/8/layout/list1"/>
    <dgm:cxn modelId="{07BD4F92-A456-4EF0-94BE-48E0BA2A1674}" srcId="{3A66EFC6-1CF6-4578-B6C2-65F1E617E059}" destId="{90B200A0-5DBF-4CEE-A875-1525776AF0F4}" srcOrd="0" destOrd="0" parTransId="{4C8FDEC9-8F85-4F49-B438-E9F3017DD612}" sibTransId="{4DBFAADD-8814-4410-8B77-53D135039BFC}"/>
    <dgm:cxn modelId="{C000C896-619A-6E4E-94FA-B190C3D57324}" type="presOf" srcId="{E06B981C-0A60-49A8-A624-5F0F2ADE1086}" destId="{A9D1FFD3-B7A1-3543-BF96-4885485AF000}" srcOrd="1" destOrd="0" presId="urn:microsoft.com/office/officeart/2005/8/layout/list1"/>
    <dgm:cxn modelId="{97524197-3E1D-7D48-899A-BC326968476D}" type="presOf" srcId="{E06B981C-0A60-49A8-A624-5F0F2ADE1086}" destId="{832FA8B2-2F7B-AF41-A28F-3866B4736BAF}" srcOrd="0" destOrd="0" presId="urn:microsoft.com/office/officeart/2005/8/layout/list1"/>
    <dgm:cxn modelId="{42FC1898-59C7-F640-9022-5B0B447307B4}" srcId="{90B200A0-5DBF-4CEE-A875-1525776AF0F4}" destId="{95F5DADD-33FC-3445-83D9-586A2EF4C2B4}" srcOrd="2" destOrd="0" parTransId="{4E96334D-8F56-EB4E-8814-815DF89C3629}" sibTransId="{B9ED500E-8219-0841-AC90-3AC074056E0D}"/>
    <dgm:cxn modelId="{AFBBB5C8-5F68-004C-8D27-35465232A7D6}" srcId="{E06B981C-0A60-49A8-A624-5F0F2ADE1086}" destId="{13E13FE2-5536-C04D-84FB-E39ABF0486AB}" srcOrd="2" destOrd="0" parTransId="{8486E289-E51C-D54D-AC64-44966A8CFD18}" sibTransId="{E0993DA9-64DE-234B-854D-C423C1144894}"/>
    <dgm:cxn modelId="{60C20CD4-3CBD-BC4F-819C-8F741D77130B}" type="presParOf" srcId="{DBB24A83-D4D0-9A4D-B9F3-150A99A57056}" destId="{9FAB913C-EACB-3748-91F6-C35AAFD1EA97}" srcOrd="0" destOrd="0" presId="urn:microsoft.com/office/officeart/2005/8/layout/list1"/>
    <dgm:cxn modelId="{0B6D1647-1E00-114A-9EF0-F3F01F3C30EA}" type="presParOf" srcId="{9FAB913C-EACB-3748-91F6-C35AAFD1EA97}" destId="{61AD1E74-6B1B-194E-A9BB-D3E5038E738D}" srcOrd="0" destOrd="0" presId="urn:microsoft.com/office/officeart/2005/8/layout/list1"/>
    <dgm:cxn modelId="{8B55314D-2D6D-A641-AD81-278C81B077A0}" type="presParOf" srcId="{9FAB913C-EACB-3748-91F6-C35AAFD1EA97}" destId="{C8A30A45-F806-4045-BCD9-D0E8640FDB9D}" srcOrd="1" destOrd="0" presId="urn:microsoft.com/office/officeart/2005/8/layout/list1"/>
    <dgm:cxn modelId="{43C0F454-0417-8742-8B22-21DB2F67EF6A}" type="presParOf" srcId="{DBB24A83-D4D0-9A4D-B9F3-150A99A57056}" destId="{38EA7F38-BF5E-8847-BBC6-96AA92563470}" srcOrd="1" destOrd="0" presId="urn:microsoft.com/office/officeart/2005/8/layout/list1"/>
    <dgm:cxn modelId="{F5429D2D-583B-3141-8AE5-39078BFB840F}" type="presParOf" srcId="{DBB24A83-D4D0-9A4D-B9F3-150A99A57056}" destId="{32ED59EF-666E-8849-83AD-5C242DA3DE6C}" srcOrd="2" destOrd="0" presId="urn:microsoft.com/office/officeart/2005/8/layout/list1"/>
    <dgm:cxn modelId="{5BF3BBEC-AB86-394E-9A75-8C2D2D89A90D}" type="presParOf" srcId="{DBB24A83-D4D0-9A4D-B9F3-150A99A57056}" destId="{115007CA-D3E1-3A4A-B822-5E673E2B7451}" srcOrd="3" destOrd="0" presId="urn:microsoft.com/office/officeart/2005/8/layout/list1"/>
    <dgm:cxn modelId="{80759F53-F5CA-EF4F-81E2-B36560FF431D}" type="presParOf" srcId="{DBB24A83-D4D0-9A4D-B9F3-150A99A57056}" destId="{8FAC5B93-6424-2145-AA8D-814405A80D52}" srcOrd="4" destOrd="0" presId="urn:microsoft.com/office/officeart/2005/8/layout/list1"/>
    <dgm:cxn modelId="{B8F52303-08D3-334A-BCB1-A260BEE96829}" type="presParOf" srcId="{8FAC5B93-6424-2145-AA8D-814405A80D52}" destId="{832FA8B2-2F7B-AF41-A28F-3866B4736BAF}" srcOrd="0" destOrd="0" presId="urn:microsoft.com/office/officeart/2005/8/layout/list1"/>
    <dgm:cxn modelId="{FBB8D7CB-BC0B-B246-9B4B-F645EB63E26A}" type="presParOf" srcId="{8FAC5B93-6424-2145-AA8D-814405A80D52}" destId="{A9D1FFD3-B7A1-3543-BF96-4885485AF000}" srcOrd="1" destOrd="0" presId="urn:microsoft.com/office/officeart/2005/8/layout/list1"/>
    <dgm:cxn modelId="{B39E46D0-8404-144E-9618-891301449235}" type="presParOf" srcId="{DBB24A83-D4D0-9A4D-B9F3-150A99A57056}" destId="{5A650B9C-9691-4742-A1D3-04266EE1292F}" srcOrd="5" destOrd="0" presId="urn:microsoft.com/office/officeart/2005/8/layout/list1"/>
    <dgm:cxn modelId="{6BDEF193-8021-9E4C-9649-F69865439308}" type="presParOf" srcId="{DBB24A83-D4D0-9A4D-B9F3-150A99A57056}" destId="{557F1EAA-0338-C744-A5FC-0EA51144ADF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A0824C-B021-44DE-B230-22D2983789C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FCDE21-9D52-4EEF-8471-006A6262D3EA}">
      <dgm:prSet/>
      <dgm:spPr/>
      <dgm:t>
        <a:bodyPr/>
        <a:lstStyle/>
        <a:p>
          <a:r>
            <a:rPr lang="en-GB"/>
            <a:t>Untapped potential </a:t>
          </a:r>
          <a:endParaRPr lang="en-US"/>
        </a:p>
      </dgm:t>
    </dgm:pt>
    <dgm:pt modelId="{26E9A36F-8ECC-4A1D-B953-65734041D05C}" type="parTrans" cxnId="{09C50BAB-7C20-417C-81D0-5B5E2EC10AFB}">
      <dgm:prSet/>
      <dgm:spPr/>
      <dgm:t>
        <a:bodyPr/>
        <a:lstStyle/>
        <a:p>
          <a:endParaRPr lang="en-US"/>
        </a:p>
      </dgm:t>
    </dgm:pt>
    <dgm:pt modelId="{4C7DDBBE-B2A9-432D-98EE-A5BB7515D4E1}" type="sibTrans" cxnId="{09C50BAB-7C20-417C-81D0-5B5E2EC10AFB}">
      <dgm:prSet/>
      <dgm:spPr/>
      <dgm:t>
        <a:bodyPr/>
        <a:lstStyle/>
        <a:p>
          <a:endParaRPr lang="en-US"/>
        </a:p>
      </dgm:t>
    </dgm:pt>
    <dgm:pt modelId="{B8E50B15-933B-4AB1-8368-72B674BA9C7A}">
      <dgm:prSet/>
      <dgm:spPr/>
      <dgm:t>
        <a:bodyPr/>
        <a:lstStyle/>
        <a:p>
          <a:r>
            <a:rPr lang="en-GB" dirty="0"/>
            <a:t>Most energy-specific provisions respond to </a:t>
          </a:r>
          <a:r>
            <a:rPr lang="en-GB" b="1" dirty="0"/>
            <a:t>classical energy security concerns</a:t>
          </a:r>
          <a:r>
            <a:rPr lang="en-GB" dirty="0"/>
            <a:t>, but </a:t>
          </a:r>
          <a:r>
            <a:rPr lang="en-GB" b="1" dirty="0"/>
            <a:t>sustainability considerations </a:t>
          </a:r>
          <a:r>
            <a:rPr lang="en-GB" dirty="0"/>
            <a:t>are being </a:t>
          </a:r>
          <a:r>
            <a:rPr lang="en-GB" b="1" dirty="0"/>
            <a:t>increasingly integrated </a:t>
          </a:r>
          <a:r>
            <a:rPr lang="en-GB" dirty="0"/>
            <a:t>into security-driven provisions (win-win)</a:t>
          </a:r>
          <a:endParaRPr lang="en-US" dirty="0"/>
        </a:p>
      </dgm:t>
    </dgm:pt>
    <dgm:pt modelId="{67A0D715-680A-47CD-91C3-F89F5DF9E5E3}" type="parTrans" cxnId="{3A39506F-E6C1-4E72-A9AF-8BE16366682B}">
      <dgm:prSet/>
      <dgm:spPr/>
      <dgm:t>
        <a:bodyPr/>
        <a:lstStyle/>
        <a:p>
          <a:endParaRPr lang="en-US"/>
        </a:p>
      </dgm:t>
    </dgm:pt>
    <dgm:pt modelId="{9159AA12-222E-4731-BDD1-18C227562E6F}" type="sibTrans" cxnId="{3A39506F-E6C1-4E72-A9AF-8BE16366682B}">
      <dgm:prSet/>
      <dgm:spPr/>
      <dgm:t>
        <a:bodyPr/>
        <a:lstStyle/>
        <a:p>
          <a:endParaRPr lang="en-US"/>
        </a:p>
      </dgm:t>
    </dgm:pt>
    <dgm:pt modelId="{4691600E-B6BD-482D-9A9C-9FF7FBCA79B0}">
      <dgm:prSet/>
      <dgm:spPr/>
      <dgm:t>
        <a:bodyPr/>
        <a:lstStyle/>
        <a:p>
          <a:r>
            <a:rPr lang="en-GB" dirty="0"/>
            <a:t>Progressively </a:t>
          </a:r>
          <a:r>
            <a:rPr lang="en-GB" b="1" dirty="0"/>
            <a:t>standard (although not standardized) incorporation of energy sustainability-driven provisions</a:t>
          </a:r>
          <a:r>
            <a:rPr lang="en-GB" dirty="0"/>
            <a:t>, with various levels of ambition</a:t>
          </a:r>
          <a:endParaRPr lang="en-US" dirty="0"/>
        </a:p>
      </dgm:t>
    </dgm:pt>
    <dgm:pt modelId="{898CD22B-5BE1-4423-A333-DE7CBC33D92A}" type="parTrans" cxnId="{D5B80D36-257A-46B7-AF03-14CDA919CB55}">
      <dgm:prSet/>
      <dgm:spPr/>
      <dgm:t>
        <a:bodyPr/>
        <a:lstStyle/>
        <a:p>
          <a:endParaRPr lang="en-US"/>
        </a:p>
      </dgm:t>
    </dgm:pt>
    <dgm:pt modelId="{3ACCD68E-5DF8-4D8F-AB74-04CC7EDB9A47}" type="sibTrans" cxnId="{D5B80D36-257A-46B7-AF03-14CDA919CB55}">
      <dgm:prSet/>
      <dgm:spPr/>
      <dgm:t>
        <a:bodyPr/>
        <a:lstStyle/>
        <a:p>
          <a:endParaRPr lang="en-US"/>
        </a:p>
      </dgm:t>
    </dgm:pt>
    <dgm:pt modelId="{A21D3CA1-DEC5-49D2-8CCD-52CEC250FE00}">
      <dgm:prSet/>
      <dgm:spPr/>
      <dgm:t>
        <a:bodyPr/>
        <a:lstStyle/>
        <a:p>
          <a:r>
            <a:rPr lang="en-GB" dirty="0"/>
            <a:t>In both cases, most ambitious </a:t>
          </a:r>
          <a:r>
            <a:rPr lang="en-GB" b="1" dirty="0"/>
            <a:t>innovations concern a limited number of agreements</a:t>
          </a:r>
          <a:endParaRPr lang="en-US" dirty="0"/>
        </a:p>
      </dgm:t>
    </dgm:pt>
    <dgm:pt modelId="{04665517-E593-435D-B7E8-A35F466FBFC8}" type="parTrans" cxnId="{7425F879-8190-432E-84A7-66B21FFD8FC9}">
      <dgm:prSet/>
      <dgm:spPr/>
      <dgm:t>
        <a:bodyPr/>
        <a:lstStyle/>
        <a:p>
          <a:endParaRPr lang="en-US"/>
        </a:p>
      </dgm:t>
    </dgm:pt>
    <dgm:pt modelId="{6DDA27BA-5621-4615-B2BE-25D9F4FB43BC}" type="sibTrans" cxnId="{7425F879-8190-432E-84A7-66B21FFD8FC9}">
      <dgm:prSet/>
      <dgm:spPr/>
      <dgm:t>
        <a:bodyPr/>
        <a:lstStyle/>
        <a:p>
          <a:endParaRPr lang="en-US"/>
        </a:p>
      </dgm:t>
    </dgm:pt>
    <dgm:pt modelId="{94A35FD6-6385-4368-8AB5-8724C803926F}">
      <dgm:prSet/>
      <dgm:spPr/>
      <dgm:t>
        <a:bodyPr/>
        <a:lstStyle/>
        <a:p>
          <a:r>
            <a:rPr lang="en-GB" dirty="0"/>
            <a:t>Ongoing shift? </a:t>
          </a:r>
          <a:endParaRPr lang="en-US" dirty="0"/>
        </a:p>
      </dgm:t>
    </dgm:pt>
    <dgm:pt modelId="{58CC4A79-0019-48BD-BEA2-BCC50BF4C847}" type="parTrans" cxnId="{364C06A6-A87C-4760-9440-84137811C929}">
      <dgm:prSet/>
      <dgm:spPr/>
      <dgm:t>
        <a:bodyPr/>
        <a:lstStyle/>
        <a:p>
          <a:endParaRPr lang="en-US"/>
        </a:p>
      </dgm:t>
    </dgm:pt>
    <dgm:pt modelId="{6DB0FC27-AC91-4E69-A113-B91501E5F383}" type="sibTrans" cxnId="{364C06A6-A87C-4760-9440-84137811C929}">
      <dgm:prSet/>
      <dgm:spPr/>
      <dgm:t>
        <a:bodyPr/>
        <a:lstStyle/>
        <a:p>
          <a:endParaRPr lang="en-US"/>
        </a:p>
      </dgm:t>
    </dgm:pt>
    <dgm:pt modelId="{DFF43EA8-EF06-4647-85DB-BBD412A22F4F}">
      <dgm:prSet/>
      <dgm:spPr/>
      <dgm:t>
        <a:bodyPr/>
        <a:lstStyle/>
        <a:p>
          <a:r>
            <a:rPr lang="en-GB" dirty="0"/>
            <a:t>More advanced </a:t>
          </a:r>
          <a:r>
            <a:rPr lang="en-GB" b="1" dirty="0"/>
            <a:t>energy disciplines essential to increase PTAs’ contribution to environmentally sustainable trade </a:t>
          </a:r>
          <a:r>
            <a:rPr lang="en-GB" dirty="0"/>
            <a:t>and to climate change action</a:t>
          </a:r>
          <a:endParaRPr lang="en-US" dirty="0"/>
        </a:p>
      </dgm:t>
    </dgm:pt>
    <dgm:pt modelId="{4D573B68-23E0-4BDB-8210-2471249BB48B}" type="parTrans" cxnId="{CCD1687F-5085-4A5A-B8FF-B275A3890568}">
      <dgm:prSet/>
      <dgm:spPr/>
      <dgm:t>
        <a:bodyPr/>
        <a:lstStyle/>
        <a:p>
          <a:endParaRPr lang="en-US"/>
        </a:p>
      </dgm:t>
    </dgm:pt>
    <dgm:pt modelId="{73A20351-2B29-4864-8B88-B3ECBA76AB17}" type="sibTrans" cxnId="{CCD1687F-5085-4A5A-B8FF-B275A3890568}">
      <dgm:prSet/>
      <dgm:spPr/>
      <dgm:t>
        <a:bodyPr/>
        <a:lstStyle/>
        <a:p>
          <a:endParaRPr lang="en-US"/>
        </a:p>
      </dgm:t>
    </dgm:pt>
    <dgm:pt modelId="{65E63154-CDF5-4317-A1CC-C0337A550069}">
      <dgm:prSet/>
      <dgm:spPr/>
      <dgm:t>
        <a:bodyPr/>
        <a:lstStyle/>
        <a:p>
          <a:r>
            <a:rPr lang="en-GB" dirty="0"/>
            <a:t>The conclusion of </a:t>
          </a:r>
          <a:r>
            <a:rPr lang="en-GB" b="1" dirty="0"/>
            <a:t>open </a:t>
          </a:r>
          <a:r>
            <a:rPr lang="en-GB" b="1" dirty="0" err="1"/>
            <a:t>plurilaterals</a:t>
          </a:r>
          <a:r>
            <a:rPr lang="en-GB" b="1" dirty="0"/>
            <a:t> </a:t>
          </a:r>
          <a:r>
            <a:rPr lang="en-GB" dirty="0"/>
            <a:t>like the AACTS could help accelerate norm diffusion and contribute to progress of </a:t>
          </a:r>
          <a:r>
            <a:rPr lang="en-GB" b="1" dirty="0"/>
            <a:t>WTO-led initiatives </a:t>
          </a:r>
          <a:r>
            <a:rPr lang="en-GB" dirty="0"/>
            <a:t>on environmental sustainability (e.g. TESSD dialogue)</a:t>
          </a:r>
          <a:endParaRPr lang="en-US" dirty="0"/>
        </a:p>
      </dgm:t>
    </dgm:pt>
    <dgm:pt modelId="{D187592D-290A-49FD-963B-D4E5D770CBAC}" type="parTrans" cxnId="{4ADC716F-7D55-46E7-8F7C-F4BAFFB68D63}">
      <dgm:prSet/>
      <dgm:spPr/>
      <dgm:t>
        <a:bodyPr/>
        <a:lstStyle/>
        <a:p>
          <a:endParaRPr lang="en-US"/>
        </a:p>
      </dgm:t>
    </dgm:pt>
    <dgm:pt modelId="{7EF7F760-61EF-4EA7-846E-FF637A56AF24}" type="sibTrans" cxnId="{4ADC716F-7D55-46E7-8F7C-F4BAFFB68D63}">
      <dgm:prSet/>
      <dgm:spPr/>
      <dgm:t>
        <a:bodyPr/>
        <a:lstStyle/>
        <a:p>
          <a:endParaRPr lang="en-US"/>
        </a:p>
      </dgm:t>
    </dgm:pt>
    <dgm:pt modelId="{D8029DBA-A7C1-EC40-9D8E-C0CFD424C684}" type="pres">
      <dgm:prSet presAssocID="{26A0824C-B021-44DE-B230-22D2983789C1}" presName="linearFlow" presStyleCnt="0">
        <dgm:presLayoutVars>
          <dgm:dir/>
          <dgm:animLvl val="lvl"/>
          <dgm:resizeHandles val="exact"/>
        </dgm:presLayoutVars>
      </dgm:prSet>
      <dgm:spPr/>
    </dgm:pt>
    <dgm:pt modelId="{4E8F6B82-710D-5C41-9038-07CB19B50266}" type="pres">
      <dgm:prSet presAssocID="{5DFCDE21-9D52-4EEF-8471-006A6262D3EA}" presName="composite" presStyleCnt="0"/>
      <dgm:spPr/>
    </dgm:pt>
    <dgm:pt modelId="{3E0B5900-5F6B-7B4C-AED6-FB3AF5EE42AF}" type="pres">
      <dgm:prSet presAssocID="{5DFCDE21-9D52-4EEF-8471-006A6262D3EA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36A1DD79-0BCA-0B4F-AC4A-C476B74FA946}" type="pres">
      <dgm:prSet presAssocID="{5DFCDE21-9D52-4EEF-8471-006A6262D3EA}" presName="descendantText" presStyleLbl="alignAcc1" presStyleIdx="0" presStyleCnt="2">
        <dgm:presLayoutVars>
          <dgm:bulletEnabled val="1"/>
        </dgm:presLayoutVars>
      </dgm:prSet>
      <dgm:spPr/>
    </dgm:pt>
    <dgm:pt modelId="{E06534F8-921F-684E-8C04-430C567DAA8D}" type="pres">
      <dgm:prSet presAssocID="{4C7DDBBE-B2A9-432D-98EE-A5BB7515D4E1}" presName="sp" presStyleCnt="0"/>
      <dgm:spPr/>
    </dgm:pt>
    <dgm:pt modelId="{ED747C60-DDE3-C64F-84F4-5D6AF46D1180}" type="pres">
      <dgm:prSet presAssocID="{94A35FD6-6385-4368-8AB5-8724C803926F}" presName="composite" presStyleCnt="0"/>
      <dgm:spPr/>
    </dgm:pt>
    <dgm:pt modelId="{B2DA8479-47C7-884E-A113-3F285420FDD4}" type="pres">
      <dgm:prSet presAssocID="{94A35FD6-6385-4368-8AB5-8724C803926F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E4D4F86C-601B-7C4E-8E2B-F61AC658300F}" type="pres">
      <dgm:prSet presAssocID="{94A35FD6-6385-4368-8AB5-8724C803926F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D5B80D36-257A-46B7-AF03-14CDA919CB55}" srcId="{5DFCDE21-9D52-4EEF-8471-006A6262D3EA}" destId="{4691600E-B6BD-482D-9A9C-9FF7FBCA79B0}" srcOrd="1" destOrd="0" parTransId="{898CD22B-5BE1-4423-A333-DE7CBC33D92A}" sibTransId="{3ACCD68E-5DF8-4D8F-AB74-04CC7EDB9A47}"/>
    <dgm:cxn modelId="{30CA4937-0062-F240-8B70-F886CC5FC869}" type="presOf" srcId="{A21D3CA1-DEC5-49D2-8CCD-52CEC250FE00}" destId="{36A1DD79-0BCA-0B4F-AC4A-C476B74FA946}" srcOrd="0" destOrd="2" presId="urn:microsoft.com/office/officeart/2005/8/layout/chevron2"/>
    <dgm:cxn modelId="{E10C7537-8B01-B345-B270-A8E0BF3CE89D}" type="presOf" srcId="{65E63154-CDF5-4317-A1CC-C0337A550069}" destId="{E4D4F86C-601B-7C4E-8E2B-F61AC658300F}" srcOrd="0" destOrd="1" presId="urn:microsoft.com/office/officeart/2005/8/layout/chevron2"/>
    <dgm:cxn modelId="{82AF2454-4581-AB48-B289-A0A0E3D5E9B1}" type="presOf" srcId="{DFF43EA8-EF06-4647-85DB-BBD412A22F4F}" destId="{E4D4F86C-601B-7C4E-8E2B-F61AC658300F}" srcOrd="0" destOrd="0" presId="urn:microsoft.com/office/officeart/2005/8/layout/chevron2"/>
    <dgm:cxn modelId="{1F3D106C-F0E2-3F4D-924A-1E7A47D31E62}" type="presOf" srcId="{4691600E-B6BD-482D-9A9C-9FF7FBCA79B0}" destId="{36A1DD79-0BCA-0B4F-AC4A-C476B74FA946}" srcOrd="0" destOrd="1" presId="urn:microsoft.com/office/officeart/2005/8/layout/chevron2"/>
    <dgm:cxn modelId="{3A39506F-E6C1-4E72-A9AF-8BE16366682B}" srcId="{5DFCDE21-9D52-4EEF-8471-006A6262D3EA}" destId="{B8E50B15-933B-4AB1-8368-72B674BA9C7A}" srcOrd="0" destOrd="0" parTransId="{67A0D715-680A-47CD-91C3-F89F5DF9E5E3}" sibTransId="{9159AA12-222E-4731-BDD1-18C227562E6F}"/>
    <dgm:cxn modelId="{4ADC716F-7D55-46E7-8F7C-F4BAFFB68D63}" srcId="{94A35FD6-6385-4368-8AB5-8724C803926F}" destId="{65E63154-CDF5-4317-A1CC-C0337A550069}" srcOrd="1" destOrd="0" parTransId="{D187592D-290A-49FD-963B-D4E5D770CBAC}" sibTransId="{7EF7F760-61EF-4EA7-846E-FF637A56AF24}"/>
    <dgm:cxn modelId="{7425F879-8190-432E-84A7-66B21FFD8FC9}" srcId="{5DFCDE21-9D52-4EEF-8471-006A6262D3EA}" destId="{A21D3CA1-DEC5-49D2-8CCD-52CEC250FE00}" srcOrd="2" destOrd="0" parTransId="{04665517-E593-435D-B7E8-A35F466FBFC8}" sibTransId="{6DDA27BA-5621-4615-B2BE-25D9F4FB43BC}"/>
    <dgm:cxn modelId="{CCD1687F-5085-4A5A-B8FF-B275A3890568}" srcId="{94A35FD6-6385-4368-8AB5-8724C803926F}" destId="{DFF43EA8-EF06-4647-85DB-BBD412A22F4F}" srcOrd="0" destOrd="0" parTransId="{4D573B68-23E0-4BDB-8210-2471249BB48B}" sibTransId="{73A20351-2B29-4864-8B88-B3ECBA76AB17}"/>
    <dgm:cxn modelId="{F78DFFA2-1260-F546-B937-DF986886A5EF}" type="presOf" srcId="{5DFCDE21-9D52-4EEF-8471-006A6262D3EA}" destId="{3E0B5900-5F6B-7B4C-AED6-FB3AF5EE42AF}" srcOrd="0" destOrd="0" presId="urn:microsoft.com/office/officeart/2005/8/layout/chevron2"/>
    <dgm:cxn modelId="{364C06A6-A87C-4760-9440-84137811C929}" srcId="{26A0824C-B021-44DE-B230-22D2983789C1}" destId="{94A35FD6-6385-4368-8AB5-8724C803926F}" srcOrd="1" destOrd="0" parTransId="{58CC4A79-0019-48BD-BEA2-BCC50BF4C847}" sibTransId="{6DB0FC27-AC91-4E69-A113-B91501E5F383}"/>
    <dgm:cxn modelId="{09C50BAB-7C20-417C-81D0-5B5E2EC10AFB}" srcId="{26A0824C-B021-44DE-B230-22D2983789C1}" destId="{5DFCDE21-9D52-4EEF-8471-006A6262D3EA}" srcOrd="0" destOrd="0" parTransId="{26E9A36F-8ECC-4A1D-B953-65734041D05C}" sibTransId="{4C7DDBBE-B2A9-432D-98EE-A5BB7515D4E1}"/>
    <dgm:cxn modelId="{B1449FBF-79CB-E944-9A7D-5FD18D7B1DA9}" type="presOf" srcId="{26A0824C-B021-44DE-B230-22D2983789C1}" destId="{D8029DBA-A7C1-EC40-9D8E-C0CFD424C684}" srcOrd="0" destOrd="0" presId="urn:microsoft.com/office/officeart/2005/8/layout/chevron2"/>
    <dgm:cxn modelId="{6D0267F8-CDE9-5D4D-AF0F-2FB8C5B44F02}" type="presOf" srcId="{B8E50B15-933B-4AB1-8368-72B674BA9C7A}" destId="{36A1DD79-0BCA-0B4F-AC4A-C476B74FA946}" srcOrd="0" destOrd="0" presId="urn:microsoft.com/office/officeart/2005/8/layout/chevron2"/>
    <dgm:cxn modelId="{F622E6FE-05F2-F74F-B1EE-8B1C3778C8AF}" type="presOf" srcId="{94A35FD6-6385-4368-8AB5-8724C803926F}" destId="{B2DA8479-47C7-884E-A113-3F285420FDD4}" srcOrd="0" destOrd="0" presId="urn:microsoft.com/office/officeart/2005/8/layout/chevron2"/>
    <dgm:cxn modelId="{935F7077-96A4-1D4E-9522-0CF8EDB6017C}" type="presParOf" srcId="{D8029DBA-A7C1-EC40-9D8E-C0CFD424C684}" destId="{4E8F6B82-710D-5C41-9038-07CB19B50266}" srcOrd="0" destOrd="0" presId="urn:microsoft.com/office/officeart/2005/8/layout/chevron2"/>
    <dgm:cxn modelId="{E9B76E57-E198-A847-87DE-2A7996D24EDF}" type="presParOf" srcId="{4E8F6B82-710D-5C41-9038-07CB19B50266}" destId="{3E0B5900-5F6B-7B4C-AED6-FB3AF5EE42AF}" srcOrd="0" destOrd="0" presId="urn:microsoft.com/office/officeart/2005/8/layout/chevron2"/>
    <dgm:cxn modelId="{ED8FA8FE-EE9C-3E48-B94D-947FBD12F68A}" type="presParOf" srcId="{4E8F6B82-710D-5C41-9038-07CB19B50266}" destId="{36A1DD79-0BCA-0B4F-AC4A-C476B74FA946}" srcOrd="1" destOrd="0" presId="urn:microsoft.com/office/officeart/2005/8/layout/chevron2"/>
    <dgm:cxn modelId="{A7312425-40B0-EA41-A568-087BA9CBA247}" type="presParOf" srcId="{D8029DBA-A7C1-EC40-9D8E-C0CFD424C684}" destId="{E06534F8-921F-684E-8C04-430C567DAA8D}" srcOrd="1" destOrd="0" presId="urn:microsoft.com/office/officeart/2005/8/layout/chevron2"/>
    <dgm:cxn modelId="{CC095D05-5455-0E49-83E1-22F4A9695044}" type="presParOf" srcId="{D8029DBA-A7C1-EC40-9D8E-C0CFD424C684}" destId="{ED747C60-DDE3-C64F-84F4-5D6AF46D1180}" srcOrd="2" destOrd="0" presId="urn:microsoft.com/office/officeart/2005/8/layout/chevron2"/>
    <dgm:cxn modelId="{75B299C2-B5D4-3145-8061-1AC4DD5BA826}" type="presParOf" srcId="{ED747C60-DDE3-C64F-84F4-5D6AF46D1180}" destId="{B2DA8479-47C7-884E-A113-3F285420FDD4}" srcOrd="0" destOrd="0" presId="urn:microsoft.com/office/officeart/2005/8/layout/chevron2"/>
    <dgm:cxn modelId="{443EBB39-C1B7-934B-88C0-D4BD2984FE5C}" type="presParOf" srcId="{ED747C60-DDE3-C64F-84F4-5D6AF46D1180}" destId="{E4D4F86C-601B-7C4E-8E2B-F61AC65830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24248-2BB4-6041-A08B-916713D48187}">
      <dsp:nvSpPr>
        <dsp:cNvPr id="0" name=""/>
        <dsp:cNvSpPr/>
      </dsp:nvSpPr>
      <dsp:spPr>
        <a:xfrm>
          <a:off x="0" y="211047"/>
          <a:ext cx="5181600" cy="163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2150" tIns="291592" rIns="40215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Use of trade rules to promote </a:t>
          </a:r>
          <a:r>
            <a:rPr lang="en-GB" sz="2000" b="1" kern="1200"/>
            <a:t>energy trade </a:t>
          </a:r>
          <a:r>
            <a:rPr lang="en-GB" sz="2000" kern="1200"/>
            <a:t>to address security concerns</a:t>
          </a:r>
          <a:endParaRPr lang="it-CH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CH" sz="2000" kern="1200" dirty="0"/>
            <a:t>Focus is on </a:t>
          </a:r>
          <a:r>
            <a:rPr lang="it-CH" sz="2000" b="1" kern="1200" dirty="0"/>
            <a:t>access</a:t>
          </a:r>
          <a:r>
            <a:rPr lang="it-CH" sz="2000" kern="1200" dirty="0"/>
            <a:t> to energy goods and services</a:t>
          </a:r>
        </a:p>
      </dsp:txBody>
      <dsp:txXfrm>
        <a:off x="0" y="211047"/>
        <a:ext cx="5181600" cy="1631700"/>
      </dsp:txXfrm>
    </dsp:sp>
    <dsp:sp modelId="{C465DA09-9B91-3141-B266-434619DD643B}">
      <dsp:nvSpPr>
        <dsp:cNvPr id="0" name=""/>
        <dsp:cNvSpPr/>
      </dsp:nvSpPr>
      <dsp:spPr>
        <a:xfrm>
          <a:off x="259080" y="4407"/>
          <a:ext cx="3627120" cy="413279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2400" b="1" kern="1200"/>
            <a:t>Security-driven approach</a:t>
          </a:r>
          <a:endParaRPr lang="it-CH" sz="2400" b="1" kern="1200" dirty="0"/>
        </a:p>
      </dsp:txBody>
      <dsp:txXfrm>
        <a:off x="279255" y="24582"/>
        <a:ext cx="3586770" cy="372929"/>
      </dsp:txXfrm>
    </dsp:sp>
    <dsp:sp modelId="{33A7D103-4D2B-DD46-BAAB-4909C6FA5E24}">
      <dsp:nvSpPr>
        <dsp:cNvPr id="0" name=""/>
        <dsp:cNvSpPr/>
      </dsp:nvSpPr>
      <dsp:spPr>
        <a:xfrm>
          <a:off x="0" y="2450630"/>
          <a:ext cx="5181600" cy="1896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2150" tIns="291592" rIns="40215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Use of trade rules to promote </a:t>
          </a:r>
          <a:r>
            <a:rPr lang="en-GB" sz="2000" b="1" kern="1200" dirty="0"/>
            <a:t>environmentally sustainable</a:t>
          </a:r>
          <a:r>
            <a:rPr lang="en-GB" sz="2000" kern="1200" dirty="0"/>
            <a:t> </a:t>
          </a:r>
          <a:r>
            <a:rPr lang="en-GB" sz="2000" b="1" kern="1200" dirty="0"/>
            <a:t>energy trade </a:t>
          </a:r>
          <a:r>
            <a:rPr lang="en-GB" sz="2000" kern="1200" dirty="0"/>
            <a:t>to foster climate change action</a:t>
          </a:r>
          <a:endParaRPr lang="it-CH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CH" sz="2000" kern="1200"/>
            <a:t>Focus is on facilitating the </a:t>
          </a:r>
          <a:r>
            <a:rPr lang="it-CH" sz="2000" b="1" kern="1200"/>
            <a:t>energy transition</a:t>
          </a:r>
          <a:endParaRPr lang="it-CH" sz="2000" b="1" kern="1200" dirty="0"/>
        </a:p>
      </dsp:txBody>
      <dsp:txXfrm>
        <a:off x="0" y="2450630"/>
        <a:ext cx="5181600" cy="1896300"/>
      </dsp:txXfrm>
    </dsp:sp>
    <dsp:sp modelId="{44F3956A-CD20-504B-B973-DAD11631AED1}">
      <dsp:nvSpPr>
        <dsp:cNvPr id="0" name=""/>
        <dsp:cNvSpPr/>
      </dsp:nvSpPr>
      <dsp:spPr>
        <a:xfrm>
          <a:off x="295081" y="2003065"/>
          <a:ext cx="3627120" cy="738923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2400" b="1" kern="1200" dirty="0"/>
            <a:t>Sustainability-driven approach</a:t>
          </a:r>
        </a:p>
      </dsp:txBody>
      <dsp:txXfrm>
        <a:off x="331152" y="2039136"/>
        <a:ext cx="3554978" cy="666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9CF48-BA60-4C25-B7BE-AA22093CF3B7}">
      <dsp:nvSpPr>
        <dsp:cNvPr id="0" name=""/>
        <dsp:cNvSpPr/>
      </dsp:nvSpPr>
      <dsp:spPr>
        <a:xfrm>
          <a:off x="0" y="31406"/>
          <a:ext cx="10515600" cy="1944182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E407C-9B19-4AA5-B6F3-6719FA61B999}">
      <dsp:nvSpPr>
        <dsp:cNvPr id="0" name=""/>
        <dsp:cNvSpPr/>
      </dsp:nvSpPr>
      <dsp:spPr>
        <a:xfrm>
          <a:off x="389875" y="621767"/>
          <a:ext cx="708864" cy="7088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AEDAD-A7BC-4FE4-B6BC-61A579F229FC}">
      <dsp:nvSpPr>
        <dsp:cNvPr id="0" name=""/>
        <dsp:cNvSpPr/>
      </dsp:nvSpPr>
      <dsp:spPr>
        <a:xfrm>
          <a:off x="1488614" y="331778"/>
          <a:ext cx="4732020" cy="128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403" tIns="136403" rIns="136403" bIns="13640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u="sng" kern="1200" dirty="0"/>
            <a:t>Security-</a:t>
          </a:r>
          <a:r>
            <a:rPr lang="it-IT" sz="1600" b="1" u="sng" kern="1200" dirty="0" err="1"/>
            <a:t>driven</a:t>
          </a:r>
          <a:r>
            <a:rPr lang="it-IT" sz="1600" b="1" u="sng" kern="1200" dirty="0"/>
            <a:t> </a:t>
          </a:r>
          <a:r>
            <a:rPr lang="it-IT" sz="1600" b="1" u="sng" kern="1200" dirty="0" err="1"/>
            <a:t>disciplines</a:t>
          </a:r>
          <a:r>
            <a:rPr lang="it-IT" sz="1600" b="1" u="none" kern="1200" dirty="0"/>
            <a:t> </a:t>
          </a:r>
          <a:r>
            <a:rPr lang="it-IT" sz="1600" b="0" i="1" kern="1200" dirty="0" err="1"/>
            <a:t>primarily</a:t>
          </a:r>
          <a:r>
            <a:rPr lang="it-IT" sz="1600" b="0" kern="1200" dirty="0"/>
            <a:t> </a:t>
          </a:r>
          <a:r>
            <a:rPr lang="it-IT" sz="1600" b="0" kern="1200" dirty="0" err="1"/>
            <a:t>informed</a:t>
          </a:r>
          <a:r>
            <a:rPr lang="it-IT" sz="1600" b="0" kern="1200" dirty="0"/>
            <a:t> by the the </a:t>
          </a:r>
          <a:r>
            <a:rPr lang="it-IT" sz="1600" b="0" kern="1200" dirty="0" err="1"/>
            <a:t>objective</a:t>
          </a:r>
          <a:r>
            <a:rPr lang="it-IT" sz="1600" b="0" kern="1200" dirty="0"/>
            <a:t> to secure </a:t>
          </a:r>
          <a:r>
            <a:rPr lang="it-IT" sz="1600" b="0" kern="1200" dirty="0" err="1"/>
            <a:t>greater</a:t>
          </a:r>
          <a:r>
            <a:rPr lang="it-IT" sz="1600" b="0" kern="1200" dirty="0"/>
            <a:t> access to energy supplies, </a:t>
          </a:r>
          <a:r>
            <a:rPr lang="it-IT" sz="1600" b="0" kern="1200" dirty="0" err="1"/>
            <a:t>infrastructure</a:t>
          </a:r>
          <a:r>
            <a:rPr lang="it-IT" sz="1600" b="0" kern="1200" dirty="0"/>
            <a:t> and markets</a:t>
          </a:r>
        </a:p>
      </dsp:txBody>
      <dsp:txXfrm>
        <a:off x="1488614" y="331778"/>
        <a:ext cx="4732020" cy="1288843"/>
      </dsp:txXfrm>
    </dsp:sp>
    <dsp:sp modelId="{144B7EE4-E5A1-4E5B-ACCA-17D2B06F0B74}">
      <dsp:nvSpPr>
        <dsp:cNvPr id="0" name=""/>
        <dsp:cNvSpPr/>
      </dsp:nvSpPr>
      <dsp:spPr>
        <a:xfrm>
          <a:off x="6220634" y="331778"/>
          <a:ext cx="4293510" cy="128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403" tIns="136403" rIns="136403" bIns="136403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Dedicated </a:t>
          </a:r>
          <a:r>
            <a:rPr lang="en-GB" sz="1500" b="1" kern="1200" dirty="0"/>
            <a:t>chapters on energy </a:t>
          </a:r>
          <a:r>
            <a:rPr lang="en-GB" sz="1500" kern="1200" dirty="0"/>
            <a:t>(and raw materials)</a:t>
          </a:r>
          <a:endParaRPr lang="en-US" sz="1500" kern="1200" dirty="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(Core rules in </a:t>
          </a:r>
          <a:r>
            <a:rPr lang="en-GB" sz="1500" b="1" kern="1200" dirty="0"/>
            <a:t>standard trade chapters</a:t>
          </a:r>
          <a:r>
            <a:rPr lang="en-GB" sz="1500" kern="1200" dirty="0"/>
            <a:t>)</a:t>
          </a:r>
          <a:endParaRPr lang="en-US" sz="1500" kern="1200" dirty="0"/>
        </a:p>
      </dsp:txBody>
      <dsp:txXfrm>
        <a:off x="6220634" y="331778"/>
        <a:ext cx="4293510" cy="1288843"/>
      </dsp:txXfrm>
    </dsp:sp>
    <dsp:sp modelId="{8FFAB1C1-8751-4E0F-BBD0-3888E39FCD40}">
      <dsp:nvSpPr>
        <dsp:cNvPr id="0" name=""/>
        <dsp:cNvSpPr/>
      </dsp:nvSpPr>
      <dsp:spPr>
        <a:xfrm>
          <a:off x="0" y="2270502"/>
          <a:ext cx="10515600" cy="2076727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1FDCB-1F7E-425F-8001-1E38CAFFC9B8}">
      <dsp:nvSpPr>
        <dsp:cNvPr id="0" name=""/>
        <dsp:cNvSpPr/>
      </dsp:nvSpPr>
      <dsp:spPr>
        <a:xfrm>
          <a:off x="389875" y="2954433"/>
          <a:ext cx="708864" cy="7088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21633-A057-429A-914D-573CBB0927D6}">
      <dsp:nvSpPr>
        <dsp:cNvPr id="0" name=""/>
        <dsp:cNvSpPr/>
      </dsp:nvSpPr>
      <dsp:spPr>
        <a:xfrm>
          <a:off x="1488614" y="2664443"/>
          <a:ext cx="4732020" cy="128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403" tIns="136403" rIns="136403" bIns="13640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u="sng" kern="1200" dirty="0" err="1"/>
            <a:t>Sustainability-driven</a:t>
          </a:r>
          <a:r>
            <a:rPr lang="it-IT" sz="1600" b="1" u="sng" kern="1200" dirty="0"/>
            <a:t> </a:t>
          </a:r>
          <a:r>
            <a:rPr lang="it-IT" sz="1600" b="1" u="sng" kern="1200" dirty="0" err="1"/>
            <a:t>disciplines</a:t>
          </a:r>
          <a:r>
            <a:rPr lang="it-IT" sz="1600" b="1" u="none" kern="1200" dirty="0"/>
            <a:t> </a:t>
          </a:r>
          <a:r>
            <a:rPr lang="it-IT" sz="1600" b="0" i="1" kern="1200" dirty="0" err="1"/>
            <a:t>primarily</a:t>
          </a:r>
          <a:r>
            <a:rPr lang="it-IT" sz="1600" b="0" kern="1200" dirty="0"/>
            <a:t> </a:t>
          </a:r>
          <a:r>
            <a:rPr lang="it-IT" sz="1600" b="0" kern="1200" dirty="0" err="1"/>
            <a:t>informed</a:t>
          </a:r>
          <a:r>
            <a:rPr lang="it-IT" sz="1600" b="0" kern="1200" dirty="0"/>
            <a:t> by the </a:t>
          </a:r>
          <a:r>
            <a:rPr lang="it-IT" sz="1600" b="0" kern="1200" dirty="0" err="1"/>
            <a:t>objective</a:t>
          </a:r>
          <a:r>
            <a:rPr lang="it-IT" sz="1600" b="0" kern="1200" dirty="0"/>
            <a:t> to </a:t>
          </a:r>
          <a:r>
            <a:rPr lang="it-IT" sz="1600" b="0" kern="1200" dirty="0" err="1"/>
            <a:t>foster</a:t>
          </a:r>
          <a:r>
            <a:rPr lang="it-IT" sz="1600" b="0" kern="1200" dirty="0"/>
            <a:t> the deployment of </a:t>
          </a:r>
          <a:r>
            <a:rPr lang="it-IT" sz="1600" b="0" kern="1200" dirty="0" err="1"/>
            <a:t>renewable</a:t>
          </a:r>
          <a:r>
            <a:rPr lang="it-IT" sz="1600" b="0" kern="1200" dirty="0"/>
            <a:t> energy and energy </a:t>
          </a:r>
          <a:r>
            <a:rPr lang="it-IT" sz="1600" b="0" kern="1200" dirty="0" err="1"/>
            <a:t>efficient</a:t>
          </a:r>
          <a:r>
            <a:rPr lang="it-IT" sz="1600" b="0" kern="1200" dirty="0"/>
            <a:t> </a:t>
          </a:r>
          <a:r>
            <a:rPr lang="it-IT" sz="1600" b="0" kern="1200" dirty="0" err="1"/>
            <a:t>technologies</a:t>
          </a:r>
          <a:endParaRPr lang="en-US" sz="1600" b="0" kern="1200" dirty="0"/>
        </a:p>
      </dsp:txBody>
      <dsp:txXfrm>
        <a:off x="1488614" y="2664443"/>
        <a:ext cx="4732020" cy="1288843"/>
      </dsp:txXfrm>
    </dsp:sp>
    <dsp:sp modelId="{EA2FEC1D-AE8D-4DDB-A5E5-C0EDA8ADD89F}">
      <dsp:nvSpPr>
        <dsp:cNvPr id="0" name=""/>
        <dsp:cNvSpPr/>
      </dsp:nvSpPr>
      <dsp:spPr>
        <a:xfrm>
          <a:off x="6220634" y="2664443"/>
          <a:ext cx="4293510" cy="128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403" tIns="136403" rIns="136403" bIns="136403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Dedicated chapters or provisions on </a:t>
          </a:r>
          <a:r>
            <a:rPr lang="en-GB" sz="1500" b="1" kern="1200" dirty="0"/>
            <a:t>non-tariff barriers to trade and investment in renewable energy </a:t>
          </a:r>
          <a:endParaRPr lang="en-US" sz="1500" b="1" kern="1200" dirty="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Provisions in </a:t>
          </a:r>
          <a:r>
            <a:rPr lang="en-GB" sz="1500" b="1" kern="1200" dirty="0"/>
            <a:t>chapters on sustainable development </a:t>
          </a:r>
          <a:r>
            <a:rPr lang="en-GB" sz="1500" kern="1200" dirty="0"/>
            <a:t>and/or on environment</a:t>
          </a:r>
          <a:endParaRPr lang="en-US" sz="1500" kern="1200" dirty="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Relevant provisions in </a:t>
          </a:r>
          <a:r>
            <a:rPr lang="en-GB" sz="1500" b="1" kern="1200" dirty="0"/>
            <a:t>standard trade chapters</a:t>
          </a:r>
          <a:endParaRPr lang="en-US" sz="1500" b="1" kern="1200" dirty="0"/>
        </a:p>
      </dsp:txBody>
      <dsp:txXfrm>
        <a:off x="6220634" y="2664443"/>
        <a:ext cx="4293510" cy="1288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E86D4-E685-F14C-8C7D-D1764D4B72F5}">
      <dsp:nvSpPr>
        <dsp:cNvPr id="0" name=""/>
        <dsp:cNvSpPr/>
      </dsp:nvSpPr>
      <dsp:spPr>
        <a:xfrm>
          <a:off x="3286" y="59950"/>
          <a:ext cx="3203971" cy="6848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900" b="1" i="0" u="none" kern="1200"/>
            <a:t>ACCESS TO ENERGY RESOURCES</a:t>
          </a:r>
        </a:p>
      </dsp:txBody>
      <dsp:txXfrm>
        <a:off x="3286" y="59950"/>
        <a:ext cx="3203971" cy="684897"/>
      </dsp:txXfrm>
    </dsp:sp>
    <dsp:sp modelId="{20E1FFE7-B074-A04F-892B-20E6C5852C55}">
      <dsp:nvSpPr>
        <dsp:cNvPr id="0" name=""/>
        <dsp:cNvSpPr/>
      </dsp:nvSpPr>
      <dsp:spPr>
        <a:xfrm>
          <a:off x="3286" y="744847"/>
          <a:ext cx="3203971" cy="354653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ym typeface="Wingdings" panose="05000000000000000000" pitchFamily="2" charset="2"/>
            </a:rPr>
            <a:t>Rules disciplining </a:t>
          </a:r>
          <a:r>
            <a:rPr lang="en-GB" sz="1900" b="1" kern="1200" dirty="0">
              <a:sym typeface="Wingdings" panose="05000000000000000000" pitchFamily="2" charset="2"/>
            </a:rPr>
            <a:t>access to and exercise of exploration and production </a:t>
          </a:r>
          <a:r>
            <a:rPr lang="en-GB" sz="1900" kern="1200" dirty="0">
              <a:sym typeface="Wingdings" panose="05000000000000000000" pitchFamily="2" charset="2"/>
            </a:rPr>
            <a:t>activities</a:t>
          </a:r>
          <a:endParaRPr lang="it-CH" sz="1900" b="0" i="0" u="none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ym typeface="Wingdings" panose="05000000000000000000" pitchFamily="2" charset="2"/>
            </a:rPr>
            <a:t>Prohibition of </a:t>
          </a:r>
          <a:r>
            <a:rPr lang="en-GB" sz="1900" b="1" kern="1200" dirty="0">
              <a:sym typeface="Wingdings" panose="05000000000000000000" pitchFamily="2" charset="2"/>
            </a:rPr>
            <a:t>dual pricing </a:t>
          </a:r>
          <a:r>
            <a:rPr lang="en-GB" sz="1900" kern="1200" dirty="0">
              <a:sym typeface="Wingdings" panose="05000000000000000000" pitchFamily="2" charset="2"/>
            </a:rPr>
            <a:t>and/or </a:t>
          </a:r>
          <a:r>
            <a:rPr lang="en-GB" sz="1900" b="1" kern="1200" dirty="0">
              <a:sym typeface="Wingdings" panose="05000000000000000000" pitchFamily="2" charset="2"/>
            </a:rPr>
            <a:t>import and export monopolies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ym typeface="Wingdings" panose="05000000000000000000" pitchFamily="2" charset="2"/>
            </a:rPr>
            <a:t>Prohibition of </a:t>
          </a:r>
          <a:r>
            <a:rPr lang="en-GB" sz="1900" b="1" kern="1200" dirty="0">
              <a:sym typeface="Wingdings" panose="05000000000000000000" pitchFamily="2" charset="2"/>
            </a:rPr>
            <a:t>border measures</a:t>
          </a:r>
          <a:r>
            <a:rPr lang="en-GB" sz="1900" kern="1200" dirty="0">
              <a:sym typeface="Wingdings" panose="05000000000000000000" pitchFamily="2" charset="2"/>
            </a:rPr>
            <a:t> (EU-Ukraine) and stricter conditions on the use of applicable exceptions (but see standard rules and exceptions)</a:t>
          </a:r>
          <a:endParaRPr lang="en-GB" sz="1900" b="1" kern="1200" dirty="0">
            <a:sym typeface="Wingdings" panose="05000000000000000000" pitchFamily="2" charset="2"/>
          </a:endParaRPr>
        </a:p>
      </dsp:txBody>
      <dsp:txXfrm>
        <a:off x="3286" y="744847"/>
        <a:ext cx="3203971" cy="3546539"/>
      </dsp:txXfrm>
    </dsp:sp>
    <dsp:sp modelId="{00C255B2-28A5-E94D-ABCB-776320537D7F}">
      <dsp:nvSpPr>
        <dsp:cNvPr id="0" name=""/>
        <dsp:cNvSpPr/>
      </dsp:nvSpPr>
      <dsp:spPr>
        <a:xfrm>
          <a:off x="3655814" y="59950"/>
          <a:ext cx="3203971" cy="684897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i="0" u="none" kern="1200"/>
            <a:t>ACCESS TO ENERGY INFRASTRUCTURE</a:t>
          </a:r>
          <a:endParaRPr lang="it-CH" sz="1900" b="1" i="0" u="none" kern="1200"/>
        </a:p>
      </dsp:txBody>
      <dsp:txXfrm>
        <a:off x="3655814" y="59950"/>
        <a:ext cx="3203971" cy="684897"/>
      </dsp:txXfrm>
    </dsp:sp>
    <dsp:sp modelId="{EA331C6B-C7E3-0945-8A0E-A315BC324D02}">
      <dsp:nvSpPr>
        <dsp:cNvPr id="0" name=""/>
        <dsp:cNvSpPr/>
      </dsp:nvSpPr>
      <dsp:spPr>
        <a:xfrm>
          <a:off x="3655814" y="744847"/>
          <a:ext cx="3203971" cy="3546539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b="1" kern="1200" dirty="0">
              <a:sym typeface="Wingdings" panose="05000000000000000000" pitchFamily="2" charset="2"/>
            </a:rPr>
            <a:t>Transit</a:t>
          </a:r>
          <a:r>
            <a:rPr lang="en-GB" sz="1900" kern="1200" dirty="0">
              <a:sym typeface="Wingdings" panose="05000000000000000000" pitchFamily="2" charset="2"/>
            </a:rPr>
            <a:t> (EU-Ukraine, EU-Chile)</a:t>
          </a:r>
          <a:endParaRPr lang="it-CH" sz="1900" b="0" i="0" u="none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b="1" kern="1200" dirty="0">
              <a:sym typeface="Wingdings" panose="05000000000000000000" pitchFamily="2" charset="2"/>
            </a:rPr>
            <a:t>Third-party access </a:t>
          </a:r>
          <a:r>
            <a:rPr lang="en-GB" sz="1900" kern="1200" dirty="0">
              <a:sym typeface="Wingdings" panose="05000000000000000000" pitchFamily="2" charset="2"/>
            </a:rPr>
            <a:t>provisions</a:t>
          </a:r>
          <a:endParaRPr lang="it-CH" sz="1900" b="0" i="0" u="none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b="1" kern="1200" dirty="0">
              <a:sym typeface="Wingdings" panose="05000000000000000000" pitchFamily="2" charset="2"/>
            </a:rPr>
            <a:t>Cooperation</a:t>
          </a:r>
          <a:r>
            <a:rPr lang="en-GB" sz="1900" kern="1200" dirty="0">
              <a:sym typeface="Wingdings" panose="05000000000000000000" pitchFamily="2" charset="2"/>
            </a:rPr>
            <a:t> on energy infrastructure developments</a:t>
          </a:r>
          <a:endParaRPr lang="it-CH" sz="1900" b="0" i="0" u="none" kern="1200" dirty="0"/>
        </a:p>
      </dsp:txBody>
      <dsp:txXfrm>
        <a:off x="3655814" y="744847"/>
        <a:ext cx="3203971" cy="3546539"/>
      </dsp:txXfrm>
    </dsp:sp>
    <dsp:sp modelId="{772A75A4-E6E6-3544-AC28-5A180F8A5D52}">
      <dsp:nvSpPr>
        <dsp:cNvPr id="0" name=""/>
        <dsp:cNvSpPr/>
      </dsp:nvSpPr>
      <dsp:spPr>
        <a:xfrm>
          <a:off x="7308342" y="59950"/>
          <a:ext cx="3203971" cy="68489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900" b="1" kern="1200"/>
            <a:t>ORGANIZATION OF MARKETS</a:t>
          </a:r>
          <a:endParaRPr lang="it-CH" sz="1900" kern="1200"/>
        </a:p>
      </dsp:txBody>
      <dsp:txXfrm>
        <a:off x="7308342" y="59950"/>
        <a:ext cx="3203971" cy="684897"/>
      </dsp:txXfrm>
    </dsp:sp>
    <dsp:sp modelId="{78590879-B3A6-5747-B90E-2801996F3DA9}">
      <dsp:nvSpPr>
        <dsp:cNvPr id="0" name=""/>
        <dsp:cNvSpPr/>
      </dsp:nvSpPr>
      <dsp:spPr>
        <a:xfrm>
          <a:off x="7308342" y="744847"/>
          <a:ext cx="3203971" cy="3546539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ym typeface="Wingdings" panose="05000000000000000000" pitchFamily="2" charset="2"/>
            </a:rPr>
            <a:t>Disciplines on </a:t>
          </a:r>
          <a:r>
            <a:rPr lang="en-GB" sz="1900" b="1" kern="1200" dirty="0">
              <a:sym typeface="Wingdings" panose="05000000000000000000" pitchFamily="2" charset="2"/>
            </a:rPr>
            <a:t>domestic regulated pricing</a:t>
          </a:r>
          <a:r>
            <a:rPr lang="en-GB" sz="1900" kern="1200" dirty="0">
              <a:sym typeface="Wingdings" panose="05000000000000000000" pitchFamily="2" charset="2"/>
            </a:rPr>
            <a:t> practices</a:t>
          </a:r>
          <a:endParaRPr lang="it-CH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CH" sz="1900" b="1" kern="1200" dirty="0"/>
            <a:t>Cooperation between independent regulatory authorities </a:t>
          </a:r>
          <a:r>
            <a:rPr lang="it-CH" sz="1900" kern="1200" dirty="0"/>
            <a:t>and/or transmission system operators (EU-UK TCA), depending on the level of integration sought/possible</a:t>
          </a:r>
        </a:p>
      </dsp:txBody>
      <dsp:txXfrm>
        <a:off x="7308342" y="744847"/>
        <a:ext cx="3203971" cy="35465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D59EF-666E-8849-83AD-5C242DA3DE6C}">
      <dsp:nvSpPr>
        <dsp:cNvPr id="0" name=""/>
        <dsp:cNvSpPr/>
      </dsp:nvSpPr>
      <dsp:spPr>
        <a:xfrm>
          <a:off x="0" y="912743"/>
          <a:ext cx="6738850" cy="112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010" tIns="270764" rIns="52301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Obligation to carry out </a:t>
          </a:r>
          <a:r>
            <a:rPr lang="en-GB" sz="1300" b="1" kern="1200" dirty="0"/>
            <a:t>environmental impact assessments </a:t>
          </a:r>
          <a:r>
            <a:rPr lang="en-GB" sz="1300" kern="1200" dirty="0"/>
            <a:t>prior to granting exploration/production authorizations (EU-Chile, EU-New Zealand, EU-UK TCA)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Obligation to respect high </a:t>
          </a:r>
          <a:r>
            <a:rPr lang="en-GB" sz="1300" b="1" kern="1200" dirty="0"/>
            <a:t>standards for environmental protection </a:t>
          </a:r>
          <a:r>
            <a:rPr lang="en-GB" sz="1300" kern="1200" dirty="0"/>
            <a:t>in exploration/production activities (EU-New Zealand, EU-UK TCA))</a:t>
          </a:r>
          <a:endParaRPr lang="en-US" sz="1300" kern="1200" dirty="0"/>
        </a:p>
      </dsp:txBody>
      <dsp:txXfrm>
        <a:off x="0" y="912743"/>
        <a:ext cx="6738850" cy="1126125"/>
      </dsp:txXfrm>
    </dsp:sp>
    <dsp:sp modelId="{C8A30A45-F806-4045-BCD9-D0E8640FDB9D}">
      <dsp:nvSpPr>
        <dsp:cNvPr id="0" name=""/>
        <dsp:cNvSpPr/>
      </dsp:nvSpPr>
      <dsp:spPr>
        <a:xfrm>
          <a:off x="336942" y="720863"/>
          <a:ext cx="4717194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99" tIns="0" rIns="17829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Access to (conventional) energy resources (and raw materials) </a:t>
          </a:r>
          <a:endParaRPr lang="en-US" sz="1300" b="1" kern="1200" dirty="0"/>
        </a:p>
      </dsp:txBody>
      <dsp:txXfrm>
        <a:off x="355676" y="739597"/>
        <a:ext cx="4679726" cy="346292"/>
      </dsp:txXfrm>
    </dsp:sp>
    <dsp:sp modelId="{557F1EAA-0338-C744-A5FC-0EA51144ADF6}">
      <dsp:nvSpPr>
        <dsp:cNvPr id="0" name=""/>
        <dsp:cNvSpPr/>
      </dsp:nvSpPr>
      <dsp:spPr>
        <a:xfrm>
          <a:off x="0" y="2300948"/>
          <a:ext cx="6738850" cy="131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010" tIns="270764" rIns="52301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kern="1200" dirty="0"/>
            <a:t>Third party access </a:t>
          </a:r>
          <a:r>
            <a:rPr lang="en-GB" sz="1300" kern="1200" dirty="0"/>
            <a:t>for renewable energy producers, including balancing obligations (EU-New Zealand, EU-UK TCA)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Cooperation on the </a:t>
          </a:r>
          <a:r>
            <a:rPr lang="en-GB" sz="1300" b="1" kern="1200" dirty="0"/>
            <a:t>interoperability</a:t>
          </a:r>
          <a:r>
            <a:rPr lang="en-GB" sz="1300" kern="1200" dirty="0"/>
            <a:t> of infrastructural aspects (e.g. access to networks, infrastructure planning, efficient use of electricity interconnectors) (EU-UK TCA)</a:t>
          </a:r>
          <a:endParaRPr lang="en-US" sz="1300" kern="1200" dirty="0"/>
        </a:p>
      </dsp:txBody>
      <dsp:txXfrm>
        <a:off x="0" y="2300948"/>
        <a:ext cx="6738850" cy="1310400"/>
      </dsp:txXfrm>
    </dsp:sp>
    <dsp:sp modelId="{A9D1FFD3-B7A1-3543-BF96-4885485AF000}">
      <dsp:nvSpPr>
        <dsp:cNvPr id="0" name=""/>
        <dsp:cNvSpPr/>
      </dsp:nvSpPr>
      <dsp:spPr>
        <a:xfrm>
          <a:off x="336942" y="2109068"/>
          <a:ext cx="4717194" cy="3837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99" tIns="0" rIns="17829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Access to energy transport infrastructure</a:t>
          </a:r>
          <a:endParaRPr lang="en-US" sz="1300" b="1" kern="1200" dirty="0"/>
        </a:p>
      </dsp:txBody>
      <dsp:txXfrm>
        <a:off x="355676" y="2127802"/>
        <a:ext cx="4679726" cy="346292"/>
      </dsp:txXfrm>
    </dsp:sp>
    <dsp:sp modelId="{383A240C-A47A-2E4D-8A16-A4F843FF414E}">
      <dsp:nvSpPr>
        <dsp:cNvPr id="0" name=""/>
        <dsp:cNvSpPr/>
      </dsp:nvSpPr>
      <dsp:spPr>
        <a:xfrm>
          <a:off x="0" y="3873428"/>
          <a:ext cx="6738850" cy="9418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010" tIns="270764" rIns="52301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Provisions disciplining the </a:t>
          </a:r>
          <a:r>
            <a:rPr lang="en-GB" sz="1300" b="1" kern="1200" dirty="0"/>
            <a:t>functioning of wholesale and retail markets</a:t>
          </a:r>
          <a:r>
            <a:rPr lang="en-GB" sz="1300" kern="1200" dirty="0"/>
            <a:t>, </a:t>
          </a:r>
          <a:r>
            <a:rPr lang="en-GB" sz="1300" b="1" kern="1200" dirty="0"/>
            <a:t>balancing markets</a:t>
          </a:r>
          <a:r>
            <a:rPr lang="en-GB" sz="1300" kern="1200" dirty="0"/>
            <a:t> and </a:t>
          </a:r>
          <a:r>
            <a:rPr lang="en-GB" sz="1300" b="1" kern="1200" dirty="0"/>
            <a:t>capacity allocation mechanisms </a:t>
          </a:r>
          <a:r>
            <a:rPr lang="en-GB" sz="1300" kern="1200" dirty="0"/>
            <a:t>(EU-UK TCA)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kern="1200" dirty="0"/>
            <a:t>Ownership unbundling </a:t>
          </a:r>
          <a:r>
            <a:rPr lang="en-GB" sz="1300" kern="1200" dirty="0"/>
            <a:t>of TSOs (EU-UK TCA)</a:t>
          </a:r>
          <a:endParaRPr lang="en-US" sz="1300" kern="1200" dirty="0"/>
        </a:p>
      </dsp:txBody>
      <dsp:txXfrm>
        <a:off x="0" y="3873428"/>
        <a:ext cx="6738850" cy="941849"/>
      </dsp:txXfrm>
    </dsp:sp>
    <dsp:sp modelId="{A56E19E5-E523-D84D-BBFE-2CC21FE766A8}">
      <dsp:nvSpPr>
        <dsp:cNvPr id="0" name=""/>
        <dsp:cNvSpPr/>
      </dsp:nvSpPr>
      <dsp:spPr>
        <a:xfrm>
          <a:off x="336942" y="3681548"/>
          <a:ext cx="4717194" cy="3837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99" tIns="0" rIns="17829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Organization of energy markets</a:t>
          </a:r>
          <a:endParaRPr lang="en-US" sz="1300" b="1" kern="1200" dirty="0"/>
        </a:p>
      </dsp:txBody>
      <dsp:txXfrm>
        <a:off x="355676" y="3700282"/>
        <a:ext cx="4679726" cy="3462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529D8-FAB0-0444-87F2-8DB89D4C2337}">
      <dsp:nvSpPr>
        <dsp:cNvPr id="0" name=""/>
        <dsp:cNvSpPr/>
      </dsp:nvSpPr>
      <dsp:spPr>
        <a:xfrm>
          <a:off x="51" y="102087"/>
          <a:ext cx="4913783" cy="126491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b="1" kern="1200" dirty="0"/>
            <a:t>Provisions tackling tariffs and non-tariff barriers to trade and investment</a:t>
          </a:r>
          <a:endParaRPr lang="en-US" sz="2500" b="1" kern="1200" dirty="0"/>
        </a:p>
      </dsp:txBody>
      <dsp:txXfrm>
        <a:off x="51" y="102087"/>
        <a:ext cx="4913783" cy="1264912"/>
      </dsp:txXfrm>
    </dsp:sp>
    <dsp:sp modelId="{AD69A510-C2AA-D24E-870D-3BCD65AC1A62}">
      <dsp:nvSpPr>
        <dsp:cNvPr id="0" name=""/>
        <dsp:cNvSpPr/>
      </dsp:nvSpPr>
      <dsp:spPr>
        <a:xfrm>
          <a:off x="51" y="1367000"/>
          <a:ext cx="4913783" cy="28822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kern="1200" dirty="0"/>
            <a:t>Focus on </a:t>
          </a:r>
          <a:r>
            <a:rPr lang="en-GB" sz="2500" b="1" kern="1200" dirty="0"/>
            <a:t>non-tariff barriers </a:t>
          </a:r>
          <a:r>
            <a:rPr lang="en-GB" sz="2500" kern="1200" dirty="0"/>
            <a:t>in the areas of </a:t>
          </a:r>
          <a:r>
            <a:rPr lang="en-GB" sz="2500" b="1" kern="1200" dirty="0"/>
            <a:t>renewable energy </a:t>
          </a:r>
          <a:r>
            <a:rPr lang="en-GB" sz="2500" kern="1200" dirty="0"/>
            <a:t>and/or </a:t>
          </a:r>
          <a:r>
            <a:rPr lang="en-GB" sz="2500" b="1" kern="1200" dirty="0"/>
            <a:t>energy efficiency </a:t>
          </a:r>
          <a:r>
            <a:rPr lang="en-GB" sz="2500" kern="1200" dirty="0"/>
            <a:t>specifically 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kern="1200" dirty="0"/>
            <a:t>Focus on </a:t>
          </a:r>
          <a:r>
            <a:rPr lang="en-GB" sz="2500" b="1" kern="1200" dirty="0"/>
            <a:t>tariff</a:t>
          </a:r>
          <a:r>
            <a:rPr lang="en-GB" sz="2500" kern="1200" dirty="0"/>
            <a:t> (and non-tariff) </a:t>
          </a:r>
          <a:r>
            <a:rPr lang="en-GB" sz="2500" b="1" kern="1200" dirty="0"/>
            <a:t>barriers on environmental goods and services </a:t>
          </a:r>
          <a:r>
            <a:rPr lang="en-GB" sz="2500" kern="1200" dirty="0"/>
            <a:t>more generally</a:t>
          </a:r>
          <a:endParaRPr lang="en-US" sz="2500" kern="1200" dirty="0"/>
        </a:p>
      </dsp:txBody>
      <dsp:txXfrm>
        <a:off x="51" y="1367000"/>
        <a:ext cx="4913783" cy="2882250"/>
      </dsp:txXfrm>
    </dsp:sp>
    <dsp:sp modelId="{DC10C2FA-DFAA-EB4E-B226-4CD761685F91}">
      <dsp:nvSpPr>
        <dsp:cNvPr id="0" name=""/>
        <dsp:cNvSpPr/>
      </dsp:nvSpPr>
      <dsp:spPr>
        <a:xfrm>
          <a:off x="5601764" y="102087"/>
          <a:ext cx="4913783" cy="1264912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b="1" kern="1200" dirty="0"/>
            <a:t>Subsidies disciplines </a:t>
          </a:r>
          <a:endParaRPr lang="en-US" sz="2500" b="1" kern="1200" dirty="0"/>
        </a:p>
      </dsp:txBody>
      <dsp:txXfrm>
        <a:off x="5601764" y="102087"/>
        <a:ext cx="4913783" cy="1264912"/>
      </dsp:txXfrm>
    </dsp:sp>
    <dsp:sp modelId="{BD2AEBBC-5ADD-464B-B7BA-E326CB70BB31}">
      <dsp:nvSpPr>
        <dsp:cNvPr id="0" name=""/>
        <dsp:cNvSpPr/>
      </dsp:nvSpPr>
      <dsp:spPr>
        <a:xfrm>
          <a:off x="5601764" y="1367000"/>
          <a:ext cx="4913783" cy="288225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b="1" kern="1200" dirty="0"/>
            <a:t>Legal shelter </a:t>
          </a:r>
          <a:r>
            <a:rPr lang="en-GB" sz="2500" kern="1200" dirty="0"/>
            <a:t>for </a:t>
          </a:r>
          <a:r>
            <a:rPr lang="en-GB" sz="2500" b="1" kern="1200" dirty="0"/>
            <a:t>green subsidies </a:t>
          </a:r>
          <a:r>
            <a:rPr lang="en-GB" sz="2500" kern="1200" dirty="0"/>
            <a:t>related to the transition to a low-carbon economy 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b="1" kern="1200" dirty="0"/>
            <a:t>Fossil fuel subsidy reform </a:t>
          </a:r>
          <a:r>
            <a:rPr lang="en-GB" sz="2500" kern="1200" dirty="0"/>
            <a:t>commitments </a:t>
          </a:r>
          <a:endParaRPr lang="en-US" sz="2500" kern="1200" dirty="0"/>
        </a:p>
      </dsp:txBody>
      <dsp:txXfrm>
        <a:off x="5601764" y="1367000"/>
        <a:ext cx="4913783" cy="28822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D59EF-666E-8849-83AD-5C242DA3DE6C}">
      <dsp:nvSpPr>
        <dsp:cNvPr id="0" name=""/>
        <dsp:cNvSpPr/>
      </dsp:nvSpPr>
      <dsp:spPr>
        <a:xfrm>
          <a:off x="0" y="795955"/>
          <a:ext cx="10103151" cy="163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117" tIns="291592" rIns="78411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ym typeface="Wingdings" panose="05000000000000000000" pitchFamily="2" charset="2"/>
            </a:rPr>
            <a:t>Commitment to </a:t>
          </a:r>
          <a:r>
            <a:rPr lang="en-GB" sz="1400" kern="1200" dirty="0">
              <a:solidFill>
                <a:schemeClr val="tx1"/>
              </a:solidFill>
              <a:sym typeface="Wingdings" panose="05000000000000000000" pitchFamily="2" charset="2"/>
            </a:rPr>
            <a:t>use </a:t>
          </a:r>
          <a:r>
            <a:rPr lang="en-GB" sz="1400" b="1" kern="1200" dirty="0">
              <a:solidFill>
                <a:schemeClr val="tx1"/>
              </a:solidFill>
              <a:sym typeface="Wingdings" panose="05000000000000000000" pitchFamily="2" charset="2"/>
            </a:rPr>
            <a:t>international standards </a:t>
          </a:r>
          <a:r>
            <a:rPr lang="en-GB" sz="1400" kern="1200" dirty="0">
              <a:solidFill>
                <a:schemeClr val="tx1"/>
              </a:solidFill>
              <a:sym typeface="Wingdings" panose="05000000000000000000" pitchFamily="2" charset="2"/>
            </a:rPr>
            <a:t>as a basis for technical regulations, standards and conformity assessment procedures (EU-Singapore, EU-Vietnam, EU-UK TCA)</a:t>
          </a:r>
          <a:endParaRPr lang="en-US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chemeClr val="tx1"/>
              </a:solidFill>
              <a:sym typeface="Wingdings" panose="05000000000000000000" pitchFamily="2" charset="2"/>
            </a:rPr>
            <a:t>Commitment to </a:t>
          </a:r>
          <a:r>
            <a:rPr lang="en-GB" sz="1400" b="1" kern="1200" dirty="0">
              <a:solidFill>
                <a:schemeClr val="tx1"/>
              </a:solidFill>
              <a:sym typeface="Wingdings" panose="05000000000000000000" pitchFamily="2" charset="2"/>
            </a:rPr>
            <a:t>not use discriminatory measures </a:t>
          </a:r>
          <a:r>
            <a:rPr lang="en-GB" sz="1400" kern="1200" dirty="0">
              <a:solidFill>
                <a:schemeClr val="tx1"/>
              </a:solidFill>
              <a:sym typeface="Wingdings" panose="05000000000000000000" pitchFamily="2" charset="2"/>
            </a:rPr>
            <a:t>to promote renewable energy (e.g. local content requirements, joint venture requirements, etc.) (EU-Singapore, EU-Vietnam, EU-UK TCA)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chemeClr val="tx1"/>
              </a:solidFill>
              <a:sym typeface="Wingdings" panose="05000000000000000000" pitchFamily="2" charset="2"/>
            </a:rPr>
            <a:t>Cooperation between regulators and/or standardization bodies to promote </a:t>
          </a:r>
          <a:r>
            <a:rPr lang="en-GB" sz="1400" b="1" kern="1200" dirty="0">
              <a:solidFill>
                <a:schemeClr val="tx1"/>
              </a:solidFill>
              <a:sym typeface="Wingdings" panose="05000000000000000000" pitchFamily="2" charset="2"/>
            </a:rPr>
            <a:t>regulatory convergence </a:t>
          </a:r>
          <a:r>
            <a:rPr lang="en-GB" sz="1400" kern="1200" dirty="0">
              <a:solidFill>
                <a:schemeClr val="tx1"/>
              </a:solidFill>
              <a:sym typeface="Wingdings" panose="05000000000000000000" pitchFamily="2" charset="2"/>
            </a:rPr>
            <a:t>and the development of common standards (EU-Mexico, EU-Chile, EU-New Zealand, EU-UK TCA)</a:t>
          </a:r>
        </a:p>
      </dsp:txBody>
      <dsp:txXfrm>
        <a:off x="0" y="795955"/>
        <a:ext cx="10103151" cy="1631700"/>
      </dsp:txXfrm>
    </dsp:sp>
    <dsp:sp modelId="{C8A30A45-F806-4045-BCD9-D0E8640FDB9D}">
      <dsp:nvSpPr>
        <dsp:cNvPr id="0" name=""/>
        <dsp:cNvSpPr/>
      </dsp:nvSpPr>
      <dsp:spPr>
        <a:xfrm>
          <a:off x="505157" y="589315"/>
          <a:ext cx="7072205" cy="4132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13" tIns="0" rIns="26731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ym typeface="Wingdings" panose="05000000000000000000" pitchFamily="2" charset="2"/>
            </a:rPr>
            <a:t>Focus on non-tariff barriers in the areas of renewable energy and/or energy efficiency </a:t>
          </a:r>
          <a:endParaRPr lang="en-US" sz="1400" b="1" kern="1200" dirty="0"/>
        </a:p>
      </dsp:txBody>
      <dsp:txXfrm>
        <a:off x="525332" y="609490"/>
        <a:ext cx="7031855" cy="372929"/>
      </dsp:txXfrm>
    </dsp:sp>
    <dsp:sp modelId="{557F1EAA-0338-C744-A5FC-0EA51144ADF6}">
      <dsp:nvSpPr>
        <dsp:cNvPr id="0" name=""/>
        <dsp:cNvSpPr/>
      </dsp:nvSpPr>
      <dsp:spPr>
        <a:xfrm>
          <a:off x="0" y="2709896"/>
          <a:ext cx="10103151" cy="1411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117" tIns="291592" rIns="78411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ym typeface="Wingdings" panose="05000000000000000000" pitchFamily="2" charset="2"/>
            </a:rPr>
            <a:t>General commitment to ‘</a:t>
          </a:r>
          <a:r>
            <a:rPr lang="en-GB" sz="1400" b="1" kern="1200" dirty="0">
              <a:sym typeface="Wingdings" panose="05000000000000000000" pitchFamily="2" charset="2"/>
            </a:rPr>
            <a:t>facilitate and promote</a:t>
          </a:r>
          <a:r>
            <a:rPr lang="en-GB" sz="1400" kern="1200" dirty="0">
              <a:sym typeface="Wingdings" panose="05000000000000000000" pitchFamily="2" charset="2"/>
            </a:rPr>
            <a:t>’ trade and investment in environmental goods (unqualified (CETA) or qualified (EU and EFTA PTAs)) to enhance sustainable development and/or climate change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ym typeface="Wingdings" panose="05000000000000000000" pitchFamily="2" charset="2"/>
            </a:rPr>
            <a:t>Commitment to </a:t>
          </a:r>
          <a:r>
            <a:rPr lang="en-GB" sz="1400" b="1" kern="1200" dirty="0">
              <a:sym typeface="Wingdings" panose="05000000000000000000" pitchFamily="2" charset="2"/>
            </a:rPr>
            <a:t>eliminate custom duties on extensive lists of (variously defined) environmental goods</a:t>
          </a:r>
          <a:r>
            <a:rPr lang="en-GB" sz="1400" kern="1200" dirty="0">
              <a:sym typeface="Wingdings" panose="05000000000000000000" pitchFamily="2" charset="2"/>
            </a:rPr>
            <a:t>, including renewable and low carbon energy, energy efficiency and climate change mitigation and  adaptation technologies (EU-New Zealand)</a:t>
          </a:r>
          <a:endParaRPr lang="en-US" sz="1400" kern="1200" dirty="0"/>
        </a:p>
      </dsp:txBody>
      <dsp:txXfrm>
        <a:off x="0" y="2709896"/>
        <a:ext cx="10103151" cy="1411199"/>
      </dsp:txXfrm>
    </dsp:sp>
    <dsp:sp modelId="{A9D1FFD3-B7A1-3543-BF96-4885485AF000}">
      <dsp:nvSpPr>
        <dsp:cNvPr id="0" name=""/>
        <dsp:cNvSpPr/>
      </dsp:nvSpPr>
      <dsp:spPr>
        <a:xfrm>
          <a:off x="505157" y="2503256"/>
          <a:ext cx="7072205" cy="4132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13" tIns="0" rIns="26731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ym typeface="Wingdings" panose="05000000000000000000" pitchFamily="2" charset="2"/>
            </a:rPr>
            <a:t>Focus on tariff (and non-tariff) barriers on environmental goods and services </a:t>
          </a:r>
          <a:endParaRPr lang="en-US" sz="1400" b="1" kern="1200" dirty="0"/>
        </a:p>
      </dsp:txBody>
      <dsp:txXfrm>
        <a:off x="525332" y="2523431"/>
        <a:ext cx="7031855" cy="3729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D59EF-666E-8849-83AD-5C242DA3DE6C}">
      <dsp:nvSpPr>
        <dsp:cNvPr id="0" name=""/>
        <dsp:cNvSpPr/>
      </dsp:nvSpPr>
      <dsp:spPr>
        <a:xfrm>
          <a:off x="0" y="448330"/>
          <a:ext cx="10103151" cy="1748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117" tIns="312420" rIns="78411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ym typeface="Wingdings" panose="05000000000000000000" pitchFamily="2" charset="2"/>
            </a:rPr>
            <a:t>Low ambition  policy space no greater than under the </a:t>
          </a:r>
          <a:r>
            <a:rPr lang="en-GB" sz="1500" b="1" kern="1200" dirty="0">
              <a:sym typeface="Wingdings" panose="05000000000000000000" pitchFamily="2" charset="2"/>
            </a:rPr>
            <a:t>ASCM</a:t>
          </a:r>
          <a:r>
            <a:rPr lang="en-GB" sz="1500" kern="1200" dirty="0">
              <a:sym typeface="Wingdings" panose="05000000000000000000" pitchFamily="2" charset="2"/>
            </a:rPr>
            <a:t> (most PTAs)</a:t>
          </a:r>
          <a:endParaRPr lang="en-US" sz="1500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ym typeface="Wingdings" panose="05000000000000000000" pitchFamily="2" charset="2"/>
            </a:rPr>
            <a:t>Middle ambition  more or less detailed </a:t>
          </a:r>
          <a:r>
            <a:rPr lang="en-GB" sz="1500" b="1" kern="1200" dirty="0">
              <a:sym typeface="Wingdings" panose="05000000000000000000" pitchFamily="2" charset="2"/>
            </a:rPr>
            <a:t>exemption clauses </a:t>
          </a:r>
          <a:r>
            <a:rPr lang="en-GB" sz="1500" kern="1200" dirty="0">
              <a:sym typeface="Wingdings" panose="05000000000000000000" pitchFamily="2" charset="2"/>
            </a:rPr>
            <a:t>(primacy of ‘public interest objective’) with different degrees of normativity and enforceability (EU-Singapore, EU-Vietnam)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ym typeface="Wingdings" panose="05000000000000000000" pitchFamily="2" charset="2"/>
            </a:rPr>
            <a:t>High ambition  </a:t>
          </a:r>
          <a:r>
            <a:rPr lang="en-GB" sz="1500" b="1" kern="1200" dirty="0">
              <a:sym typeface="Wingdings" panose="05000000000000000000" pitchFamily="2" charset="2"/>
            </a:rPr>
            <a:t>unprecedentedly specific and detailed provisions</a:t>
          </a:r>
          <a:r>
            <a:rPr lang="en-GB" sz="1500" kern="1200" dirty="0">
              <a:sym typeface="Wingdings" panose="05000000000000000000" pitchFamily="2" charset="2"/>
            </a:rPr>
            <a:t>, both substantive and procedural, drawing from EU state aid law, (EU-Ukraine), including an Annex on ‘Energy and Environmental Subsidies’ (EU-UK TCA)</a:t>
          </a:r>
        </a:p>
      </dsp:txBody>
      <dsp:txXfrm>
        <a:off x="0" y="448330"/>
        <a:ext cx="10103151" cy="1748250"/>
      </dsp:txXfrm>
    </dsp:sp>
    <dsp:sp modelId="{C8A30A45-F806-4045-BCD9-D0E8640FDB9D}">
      <dsp:nvSpPr>
        <dsp:cNvPr id="0" name=""/>
        <dsp:cNvSpPr/>
      </dsp:nvSpPr>
      <dsp:spPr>
        <a:xfrm>
          <a:off x="505157" y="226930"/>
          <a:ext cx="7072205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13" tIns="0" rIns="26731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ym typeface="Wingdings" panose="05000000000000000000" pitchFamily="2" charset="2"/>
            </a:rPr>
            <a:t>Policy space for green subsidies</a:t>
          </a:r>
          <a:endParaRPr lang="en-US" sz="1500" kern="1200" dirty="0"/>
        </a:p>
      </dsp:txBody>
      <dsp:txXfrm>
        <a:off x="526773" y="248546"/>
        <a:ext cx="7028973" cy="399568"/>
      </dsp:txXfrm>
    </dsp:sp>
    <dsp:sp modelId="{557F1EAA-0338-C744-A5FC-0EA51144ADF6}">
      <dsp:nvSpPr>
        <dsp:cNvPr id="0" name=""/>
        <dsp:cNvSpPr/>
      </dsp:nvSpPr>
      <dsp:spPr>
        <a:xfrm>
          <a:off x="0" y="2498981"/>
          <a:ext cx="10103151" cy="198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117" tIns="312420" rIns="78411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ym typeface="Wingdings" panose="05000000000000000000" pitchFamily="2" charset="2"/>
            </a:rPr>
            <a:t>Low ambition  General </a:t>
          </a:r>
          <a:r>
            <a:rPr lang="en-GB" sz="1500" b="1" kern="1200" dirty="0">
              <a:sym typeface="Wingdings" panose="05000000000000000000" pitchFamily="2" charset="2"/>
            </a:rPr>
            <a:t>commitment</a:t>
          </a:r>
          <a:r>
            <a:rPr lang="en-GB" sz="1500" kern="1200" dirty="0">
              <a:sym typeface="Wingdings" panose="05000000000000000000" pitchFamily="2" charset="2"/>
            </a:rPr>
            <a:t> (</a:t>
          </a:r>
          <a:r>
            <a:rPr lang="en-GB" sz="1500" b="1" kern="1200" dirty="0">
              <a:sym typeface="Wingdings" panose="05000000000000000000" pitchFamily="2" charset="2"/>
            </a:rPr>
            <a:t>hortatory</a:t>
          </a:r>
          <a:r>
            <a:rPr lang="en-GB" sz="1500" kern="1200" dirty="0">
              <a:sym typeface="Wingdings" panose="05000000000000000000" pitchFamily="2" charset="2"/>
            </a:rPr>
            <a:t>, </a:t>
          </a:r>
          <a:r>
            <a:rPr lang="en-GB" sz="1500" b="1" kern="1200" dirty="0">
              <a:sym typeface="Wingdings" panose="05000000000000000000" pitchFamily="2" charset="2"/>
            </a:rPr>
            <a:t>not enforceable</a:t>
          </a:r>
          <a:r>
            <a:rPr lang="en-GB" sz="1500" kern="1200" dirty="0">
              <a:sym typeface="Wingdings" panose="05000000000000000000" pitchFamily="2" charset="2"/>
            </a:rPr>
            <a:t>) to progressively reduce fossil fuel subsidies (EU-Singapore)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ym typeface="Wingdings" panose="05000000000000000000" pitchFamily="2" charset="2"/>
            </a:rPr>
            <a:t>Middle ambition  Commitment to work to meet the goal of </a:t>
          </a:r>
          <a:r>
            <a:rPr lang="en-GB" sz="1500" b="1" kern="1200" dirty="0">
              <a:sym typeface="Wingdings" panose="05000000000000000000" pitchFamily="2" charset="2"/>
            </a:rPr>
            <a:t>reforming and progressively reducing FFS </a:t>
          </a:r>
          <a:r>
            <a:rPr lang="en-GB" sz="1500" kern="1200" dirty="0">
              <a:sym typeface="Wingdings" panose="05000000000000000000" pitchFamily="2" charset="2"/>
            </a:rPr>
            <a:t>and to cooperate to pursue </a:t>
          </a:r>
          <a:r>
            <a:rPr lang="en-GB" sz="1500" b="1" kern="1200" dirty="0">
              <a:sym typeface="Wingdings" panose="05000000000000000000" pitchFamily="2" charset="2"/>
            </a:rPr>
            <a:t>FFS reform in international fora</a:t>
          </a:r>
          <a:r>
            <a:rPr lang="en-GB" sz="1500" kern="1200" dirty="0">
              <a:sym typeface="Wingdings" panose="05000000000000000000" pitchFamily="2" charset="2"/>
            </a:rPr>
            <a:t>, including the WTO (EU-New Zealand)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ym typeface="Wingdings" panose="05000000000000000000" pitchFamily="2" charset="2"/>
            </a:rPr>
            <a:t>High ambition  Commitment to take steps to </a:t>
          </a:r>
          <a:r>
            <a:rPr lang="en-GB" sz="1500" b="1" kern="1200" dirty="0">
              <a:sym typeface="Wingdings" panose="05000000000000000000" pitchFamily="2" charset="2"/>
            </a:rPr>
            <a:t>eliminate harmful FFS </a:t>
          </a:r>
          <a:r>
            <a:rPr lang="en-GB" sz="1500" kern="1200" dirty="0">
              <a:sym typeface="Wingdings" panose="05000000000000000000" pitchFamily="2" charset="2"/>
            </a:rPr>
            <a:t>and to </a:t>
          </a:r>
          <a:r>
            <a:rPr lang="en-GB" sz="1500" b="1" kern="1200" dirty="0">
              <a:sym typeface="Wingdings" panose="05000000000000000000" pitchFamily="2" charset="2"/>
            </a:rPr>
            <a:t>end unabated coal-fired electricity generation</a:t>
          </a:r>
          <a:r>
            <a:rPr lang="en-GB" sz="1500" kern="1200" dirty="0">
              <a:sym typeface="Wingdings" panose="05000000000000000000" pitchFamily="2" charset="2"/>
            </a:rPr>
            <a:t>, direct financial support and international aid funding for fossil fuel energy (UK-New Zealand)</a:t>
          </a:r>
        </a:p>
      </dsp:txBody>
      <dsp:txXfrm>
        <a:off x="0" y="2498981"/>
        <a:ext cx="10103151" cy="1984500"/>
      </dsp:txXfrm>
    </dsp:sp>
    <dsp:sp modelId="{A9D1FFD3-B7A1-3543-BF96-4885485AF000}">
      <dsp:nvSpPr>
        <dsp:cNvPr id="0" name=""/>
        <dsp:cNvSpPr/>
      </dsp:nvSpPr>
      <dsp:spPr>
        <a:xfrm>
          <a:off x="505157" y="2277580"/>
          <a:ext cx="7072205" cy="4428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13" tIns="0" rIns="26731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ym typeface="Wingdings" panose="05000000000000000000" pitchFamily="2" charset="2"/>
            </a:rPr>
            <a:t>Fossil fuel subsidy (FFS) reform commitments </a:t>
          </a:r>
          <a:endParaRPr lang="en-US" sz="1500" kern="1200" dirty="0"/>
        </a:p>
      </dsp:txBody>
      <dsp:txXfrm>
        <a:off x="526773" y="2299196"/>
        <a:ext cx="7028973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B5900-5F6B-7B4C-AED6-FB3AF5EE42AF}">
      <dsp:nvSpPr>
        <dsp:cNvPr id="0" name=""/>
        <dsp:cNvSpPr/>
      </dsp:nvSpPr>
      <dsp:spPr>
        <a:xfrm rot="5400000">
          <a:off x="-347384" y="349707"/>
          <a:ext cx="2315897" cy="1621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Untapped potential </a:t>
          </a:r>
          <a:endParaRPr lang="en-US" sz="2300" kern="1200"/>
        </a:p>
      </dsp:txBody>
      <dsp:txXfrm rot="-5400000">
        <a:off x="1" y="812886"/>
        <a:ext cx="1621128" cy="694769"/>
      </dsp:txXfrm>
    </dsp:sp>
    <dsp:sp modelId="{36A1DD79-0BCA-0B4F-AC4A-C476B74FA946}">
      <dsp:nvSpPr>
        <dsp:cNvPr id="0" name=""/>
        <dsp:cNvSpPr/>
      </dsp:nvSpPr>
      <dsp:spPr>
        <a:xfrm rot="5400000">
          <a:off x="5315697" y="-3692246"/>
          <a:ext cx="1505333" cy="8894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Most energy-specific provisions respond to </a:t>
          </a:r>
          <a:r>
            <a:rPr lang="en-GB" sz="1700" b="1" kern="1200" dirty="0"/>
            <a:t>classical energy security concerns</a:t>
          </a:r>
          <a:r>
            <a:rPr lang="en-GB" sz="1700" kern="1200" dirty="0"/>
            <a:t>, but </a:t>
          </a:r>
          <a:r>
            <a:rPr lang="en-GB" sz="1700" b="1" kern="1200" dirty="0"/>
            <a:t>sustainability considerations </a:t>
          </a:r>
          <a:r>
            <a:rPr lang="en-GB" sz="1700" kern="1200" dirty="0"/>
            <a:t>are being </a:t>
          </a:r>
          <a:r>
            <a:rPr lang="en-GB" sz="1700" b="1" kern="1200" dirty="0"/>
            <a:t>increasingly integrated </a:t>
          </a:r>
          <a:r>
            <a:rPr lang="en-GB" sz="1700" kern="1200" dirty="0"/>
            <a:t>into security-driven provisions (win-win)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Progressively </a:t>
          </a:r>
          <a:r>
            <a:rPr lang="en-GB" sz="1700" b="1" kern="1200" dirty="0"/>
            <a:t>standard (although not standardized) incorporation of energy sustainability-driven provisions</a:t>
          </a:r>
          <a:r>
            <a:rPr lang="en-GB" sz="1700" kern="1200" dirty="0"/>
            <a:t>, with various levels of ambition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In both cases, most ambitious </a:t>
          </a:r>
          <a:r>
            <a:rPr lang="en-GB" sz="1700" b="1" kern="1200" dirty="0"/>
            <a:t>innovations concern a limited number of agreements</a:t>
          </a:r>
          <a:endParaRPr lang="en-US" sz="1700" kern="1200" dirty="0"/>
        </a:p>
      </dsp:txBody>
      <dsp:txXfrm rot="-5400000">
        <a:off x="1621128" y="75807"/>
        <a:ext cx="8820987" cy="1358365"/>
      </dsp:txXfrm>
    </dsp:sp>
    <dsp:sp modelId="{B2DA8479-47C7-884E-A113-3F285420FDD4}">
      <dsp:nvSpPr>
        <dsp:cNvPr id="0" name=""/>
        <dsp:cNvSpPr/>
      </dsp:nvSpPr>
      <dsp:spPr>
        <a:xfrm rot="5400000">
          <a:off x="-347384" y="2380502"/>
          <a:ext cx="2315897" cy="1621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Ongoing shift? </a:t>
          </a:r>
          <a:endParaRPr lang="en-US" sz="2300" kern="1200" dirty="0"/>
        </a:p>
      </dsp:txBody>
      <dsp:txXfrm rot="-5400000">
        <a:off x="1" y="2843681"/>
        <a:ext cx="1621128" cy="694769"/>
      </dsp:txXfrm>
    </dsp:sp>
    <dsp:sp modelId="{E4D4F86C-601B-7C4E-8E2B-F61AC658300F}">
      <dsp:nvSpPr>
        <dsp:cNvPr id="0" name=""/>
        <dsp:cNvSpPr/>
      </dsp:nvSpPr>
      <dsp:spPr>
        <a:xfrm rot="5400000">
          <a:off x="5315697" y="-1661451"/>
          <a:ext cx="1505333" cy="8894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More advanced </a:t>
          </a:r>
          <a:r>
            <a:rPr lang="en-GB" sz="1700" b="1" kern="1200" dirty="0"/>
            <a:t>energy disciplines essential to increase PTAs’ contribution to environmentally sustainable trade </a:t>
          </a:r>
          <a:r>
            <a:rPr lang="en-GB" sz="1700" kern="1200" dirty="0"/>
            <a:t>and to climate change action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The conclusion of </a:t>
          </a:r>
          <a:r>
            <a:rPr lang="en-GB" sz="1700" b="1" kern="1200" dirty="0"/>
            <a:t>open </a:t>
          </a:r>
          <a:r>
            <a:rPr lang="en-GB" sz="1700" b="1" kern="1200" dirty="0" err="1"/>
            <a:t>plurilaterals</a:t>
          </a:r>
          <a:r>
            <a:rPr lang="en-GB" sz="1700" b="1" kern="1200" dirty="0"/>
            <a:t> </a:t>
          </a:r>
          <a:r>
            <a:rPr lang="en-GB" sz="1700" kern="1200" dirty="0"/>
            <a:t>like the AACTS could help accelerate norm diffusion and contribute to progress of </a:t>
          </a:r>
          <a:r>
            <a:rPr lang="en-GB" sz="1700" b="1" kern="1200" dirty="0"/>
            <a:t>WTO-led initiatives </a:t>
          </a:r>
          <a:r>
            <a:rPr lang="en-GB" sz="1700" kern="1200" dirty="0"/>
            <a:t>on environmental sustainability (e.g. TESSD dialogue)</a:t>
          </a:r>
          <a:endParaRPr lang="en-US" sz="1700" kern="1200" dirty="0"/>
        </a:p>
      </dsp:txBody>
      <dsp:txXfrm rot="-5400000">
        <a:off x="1621128" y="2106602"/>
        <a:ext cx="8820987" cy="1358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A286E-4D68-2540-A0CF-707B5DBFA2ED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C920C-EBFD-AD42-9E9E-1516D969F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868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53994-6280-5F49-83E5-E33A1450929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523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C920C-EBFD-AD42-9E9E-1516D969F43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245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C920C-EBFD-AD42-9E9E-1516D969F43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7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19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C920C-EBFD-AD42-9E9E-1516D969F43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809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C920C-EBFD-AD42-9E9E-1516D969F43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405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C920C-EBFD-AD42-9E9E-1516D969F43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5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C920C-EBFD-AD42-9E9E-1516D969F43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27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  <a:p>
            <a:pPr lvl="0"/>
            <a:endParaRPr lang="en-GB" dirty="0">
              <a:solidFill>
                <a:srgbClr val="FF0000"/>
              </a:solidFill>
              <a:highlight>
                <a:srgbClr val="FFFF00"/>
              </a:highlight>
              <a:sym typeface="Wingdings" panose="05000000000000000000" pitchFamily="2" charset="2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C920C-EBFD-AD42-9E9E-1516D969F43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812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391853-B4DA-FA46-82CB-E77BDC9983BB}" type="slidenum">
              <a:rPr lang="it-CH" smtClean="0"/>
              <a:t>10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882238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36C887-2487-895C-E867-739C93D3B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ADF5E0-D1EE-4380-C587-9DDE78B27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F4F2C4-BB97-384C-93C2-12F69558F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2291D1-D217-8D03-E4BF-0894BA4F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945BEE-B814-6A75-4697-9BD34D1C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19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DC0D7-4237-E05E-37AB-43ED725CF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8175C5-32B9-414D-823D-2A2647F3F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BD9A0F-74EA-8FF2-8F20-09BBD837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56166B-13E1-CE13-04CE-16A3D0C29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D4C84E-E68F-24B1-F12C-55390D614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52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5C5E3E2-7285-A1F7-360B-0BF7154E7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D6D5B5-EE62-5B88-3035-0756B697F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88E449-5361-39AB-0DD2-327EC263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9F25A7-3390-863C-2843-4D24A07DC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22AA3F-451D-C285-6A53-9370A8E7F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61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B3AE0-339A-5962-01D8-77920EA7E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F06DDD-881F-DBFF-2185-655A894B5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06A74F-F727-48B7-92EC-92CC52AD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BD54F4-622B-B3E6-9EC1-350B61C7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336082-4E13-4D4E-72C9-03C52C692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30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EB9D8B-9BE4-E311-75B3-C54A3F0B1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3CCB5D-79FD-9E8E-6158-B5CA2DBF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CB078E-E440-AFB3-02B1-DD430945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10E59A-EE1E-42D2-46A6-5273931CF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59195C-94CF-C732-0C2A-4E73773F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45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3B2471-44EB-F54D-59F9-0C90FDB5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7D1FD3-5B61-DCB8-0A83-8811266FF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7E5FC3A-22A1-84C4-BDE0-9AD52BC68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5348F3-1A7E-6432-6A0A-8B5F166E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A7B077-49B0-01AF-ACB3-21FD3343C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DBF956-71F1-31C1-99F9-66C204EA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99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AD9E5-1A57-F9A5-F3B0-1913D5A4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2727EB-D233-1EBA-9850-E414222A8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60BB811-C3EB-869F-9ACC-01E9A2FC1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290EBA6-99CC-690A-F237-1CE15B0BD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F3A53FC-DF77-302F-E60B-FD9AE9EB8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3E3E5B4-5D08-7BB5-A12C-07B18BBE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C147436-9739-1F8A-B10C-727D74C35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BD36962-E48C-079B-8925-205772DD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33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D7832E-F3CA-325B-00E3-EB07D5E0F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CB55342-CE0D-CB3E-FDB6-6A7EB26E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0C5366C-4AA1-7BD8-BD65-D5AF2A0F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3A4120-EB4C-C78E-C01B-39E5A2EC4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00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3C26F4-9D09-52D1-E61D-D395B47C3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A2E1811-82D9-2A1F-6B1A-3ECC84F57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73E2416-2C60-546E-98B7-5E049C1E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87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E6AAB3-E460-0B5F-DB87-0DCB6CD3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FC1845-EB1E-C0FB-18AD-B6A5A22BF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3617592-584B-5B20-F068-E98ACDB27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433653-9EBE-58D5-BB10-8FDDC3478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BC311F-3551-E803-FB59-23788002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713BB7-8A1A-31C4-A280-2AC7E8B3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56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5A6957-441E-D59C-B743-129D92059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70E6BF3-FB4E-5E83-027D-8772F4428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0BC3ABC-CAC3-0D9F-D353-FF331F12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7CA24F-AF6B-7105-62BB-B858305CD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C9BF14-6EBC-DE07-43FA-91D8D500C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0CCBD6-5EEA-772B-BEC7-5DC595E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40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38DF453-BBE6-598E-33DF-F6A62080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6EED89-D362-95B8-6291-70D2819B1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980D36-27C5-3B8C-FB90-59BEA32C62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CD8C2-4FB7-2247-9839-E167BC34202B}" type="datetimeFigureOut">
              <a:rPr lang="it-IT" smtClean="0"/>
              <a:t>08/11/23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C21907-4396-73A1-F7D7-3D329C450E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019127-2C3E-1175-6F4F-830D528350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709C9-C6F7-044C-9C08-10881F42E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4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ngimg.com/download/38188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pngimg.com/download/66584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Immagine 11" descr="Immagine che contiene schermata&#10;&#10;Descrizione generata automaticamente">
            <a:extLst>
              <a:ext uri="{FF2B5EF4-FFF2-40B4-BE49-F238E27FC236}">
                <a16:creationId xmlns:a16="http://schemas.microsoft.com/office/drawing/2014/main" id="{FA9E9CA2-2D5D-CA97-B2C5-444A921E86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34" r="27330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C1B2A88-A540-B3A7-C52B-F7D829B88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de-CH" sz="3700" dirty="0" err="1"/>
              <a:t>From</a:t>
            </a:r>
            <a:r>
              <a:rPr lang="de-CH" sz="3700" dirty="0"/>
              <a:t> Energy </a:t>
            </a:r>
            <a:r>
              <a:rPr lang="fr-CH" sz="3700" dirty="0"/>
              <a:t>Security to Energy </a:t>
            </a:r>
            <a:r>
              <a:rPr lang="fr-CH" sz="3700" dirty="0" err="1"/>
              <a:t>Sustainability</a:t>
            </a:r>
            <a:r>
              <a:rPr lang="fr-CH" sz="3700" dirty="0"/>
              <a:t> in EU </a:t>
            </a:r>
            <a:r>
              <a:rPr lang="fr-CH" sz="3700" dirty="0" err="1"/>
              <a:t>PTAs</a:t>
            </a:r>
            <a:r>
              <a:rPr lang="fr-CH" sz="3700" dirty="0"/>
              <a:t> </a:t>
            </a:r>
            <a:endParaRPr lang="it-IT" sz="37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B2D0623-73B5-4FC5-9317-2598DCCAE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it-IT" sz="1400" dirty="0"/>
              <a:t>Ilaria Espa, Dr </a:t>
            </a:r>
            <a:r>
              <a:rPr lang="it-IT" sz="1400" dirty="0" err="1"/>
              <a:t>iur</a:t>
            </a:r>
            <a:endParaRPr lang="it-IT" sz="1400" dirty="0"/>
          </a:p>
          <a:p>
            <a:pPr algn="l"/>
            <a:r>
              <a:rPr lang="it-IT" sz="1400" dirty="0"/>
              <a:t>Associate Professor of International </a:t>
            </a:r>
            <a:r>
              <a:rPr lang="it-IT" sz="1400" dirty="0" err="1"/>
              <a:t>Economic</a:t>
            </a:r>
            <a:r>
              <a:rPr lang="it-IT" sz="1400" dirty="0"/>
              <a:t> </a:t>
            </a:r>
            <a:r>
              <a:rPr lang="it-IT" sz="1400" dirty="0" err="1"/>
              <a:t>Law</a:t>
            </a:r>
            <a:r>
              <a:rPr lang="it-IT" sz="1400" dirty="0"/>
              <a:t>, Università della Svizzera italiana (USI)</a:t>
            </a:r>
          </a:p>
          <a:p>
            <a:pPr algn="l"/>
            <a:r>
              <a:rPr lang="it-IT" sz="1400" dirty="0"/>
              <a:t>Ravenna, 9 November 2023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87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magine 21" descr="Immagine che contiene testo, logo&#10;&#10;Descrizione generata automaticamente">
            <a:extLst>
              <a:ext uri="{FF2B5EF4-FFF2-40B4-BE49-F238E27FC236}">
                <a16:creationId xmlns:a16="http://schemas.microsoft.com/office/drawing/2014/main" id="{0CEF3EC8-F898-D273-F046-8502883D59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43467" y="1661886"/>
            <a:ext cx="5294716" cy="3534225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F9276845-4683-CB6E-F1F8-3E4C2E9EFA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812025" y="643467"/>
            <a:ext cx="417829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19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90180A4-AF3E-0CB5-9066-B25E5A5EE7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804" y="1282303"/>
            <a:ext cx="5315939" cy="263842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F277160-7938-EAB5-B455-C8D3FC440D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Interplay between energy security and sustainability in EU trade agreements</a:t>
            </a:r>
            <a:br>
              <a:rPr lang="en-US" sz="5400" b="1" dirty="0"/>
            </a:br>
            <a:endParaRPr lang="en-US" sz="40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1D4FCC3-CDD8-150F-F00E-E4054BF345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957989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Ovale 5">
            <a:extLst>
              <a:ext uri="{FF2B5EF4-FFF2-40B4-BE49-F238E27FC236}">
                <a16:creationId xmlns:a16="http://schemas.microsoft.com/office/drawing/2014/main" id="{FA76AB23-4B11-823B-89F6-6C2C9D738821}"/>
              </a:ext>
            </a:extLst>
          </p:cNvPr>
          <p:cNvSpPr/>
          <p:nvPr/>
        </p:nvSpPr>
        <p:spPr>
          <a:xfrm>
            <a:off x="7010925" y="3920728"/>
            <a:ext cx="4233338" cy="2638426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GB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sym typeface="Wingdings" panose="05000000000000000000" pitchFamily="2" charset="2"/>
              </a:rPr>
              <a:t>How and to which extent can </a:t>
            </a:r>
            <a:r>
              <a:rPr lang="en-GB" sz="2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sym typeface="Wingdings" panose="05000000000000000000" pitchFamily="2" charset="2"/>
              </a:rPr>
              <a:t>energy disciplines in (EU) preferential trade agreements </a:t>
            </a:r>
            <a:r>
              <a:rPr lang="en-GB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sym typeface="Wingdings" panose="05000000000000000000" pitchFamily="2" charset="2"/>
              </a:rPr>
              <a:t>contribute to </a:t>
            </a:r>
            <a:r>
              <a:rPr lang="en-GB" sz="2000" i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sym typeface="Wingdings" panose="05000000000000000000" pitchFamily="2" charset="2"/>
              </a:rPr>
              <a:t>both</a:t>
            </a:r>
            <a:r>
              <a:rPr lang="en-GB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sym typeface="Wingdings" panose="05000000000000000000" pitchFamily="2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5899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FD2FF8EF-EDB7-B979-CB94-F88F0141A3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091" b="1477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6BAD78-2A2D-1A1B-5AB8-C7C925E3C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3400" dirty="0"/>
              <a:t>The </a:t>
            </a:r>
            <a:r>
              <a:rPr lang="it-IT" sz="3400" dirty="0" err="1"/>
              <a:t>landscape</a:t>
            </a:r>
            <a:r>
              <a:rPr lang="it-IT" sz="3400" dirty="0"/>
              <a:t> of energy </a:t>
            </a:r>
            <a:r>
              <a:rPr lang="it-IT" sz="3400" dirty="0" err="1"/>
              <a:t>disciplines</a:t>
            </a:r>
            <a:r>
              <a:rPr lang="it-IT" sz="3400" dirty="0"/>
              <a:t> in EU trade agreements</a:t>
            </a:r>
            <a:br>
              <a:rPr lang="it-IT" sz="3400" dirty="0">
                <a:highlight>
                  <a:srgbClr val="FFFF00"/>
                </a:highlight>
              </a:rPr>
            </a:br>
            <a:endParaRPr lang="it-IT" sz="3400" dirty="0"/>
          </a:p>
        </p:txBody>
      </p:sp>
      <p:graphicFrame>
        <p:nvGraphicFramePr>
          <p:cNvPr id="16" name="Segnaposto contenuto 2">
            <a:extLst>
              <a:ext uri="{FF2B5EF4-FFF2-40B4-BE49-F238E27FC236}">
                <a16:creationId xmlns:a16="http://schemas.microsoft.com/office/drawing/2014/main" id="{637EDB33-14E6-1F17-34E3-9202AEF737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663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995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67B4218-C136-67FB-7183-F0800B6B1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it-IT" sz="5200"/>
              <a:t>Energy security-driven provisions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6DD11CA-4B38-8720-48C0-03D3758362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5350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734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E62583-6C99-E8EF-A971-223881BC1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4722" y="2212385"/>
            <a:ext cx="2752354" cy="2709275"/>
          </a:xfrm>
          <a:prstGeom prst="ellipse">
            <a:avLst/>
          </a:prstGeom>
          <a:solidFill>
            <a:schemeClr val="accent2"/>
          </a:solidFill>
          <a:ln w="174625" cmpd="thinThick"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EU-UK TCA </a:t>
            </a:r>
            <a:r>
              <a:rPr lang="en-US" sz="2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is the most advanced model, but  hardly replicable</a:t>
            </a:r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53435AB8-3023-65B6-B9D8-6B2B621D4C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384756"/>
              </p:ext>
            </p:extLst>
          </p:nvPr>
        </p:nvGraphicFramePr>
        <p:xfrm>
          <a:off x="1024924" y="1123841"/>
          <a:ext cx="6738850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olo 1">
            <a:extLst>
              <a:ext uri="{FF2B5EF4-FFF2-40B4-BE49-F238E27FC236}">
                <a16:creationId xmlns:a16="http://schemas.microsoft.com/office/drawing/2014/main" id="{1383AE2C-3770-995E-AA42-130159857D68}"/>
              </a:ext>
            </a:extLst>
          </p:cNvPr>
          <p:cNvSpPr txBox="1">
            <a:spLocks/>
          </p:cNvSpPr>
          <p:nvPr/>
        </p:nvSpPr>
        <p:spPr>
          <a:xfrm>
            <a:off x="838200" y="556995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800" dirty="0" err="1"/>
              <a:t>Integrating</a:t>
            </a:r>
            <a:r>
              <a:rPr lang="it-IT" sz="3800" dirty="0"/>
              <a:t> </a:t>
            </a:r>
            <a:r>
              <a:rPr lang="it-IT" sz="3800" dirty="0" err="1"/>
              <a:t>sustainability</a:t>
            </a:r>
            <a:r>
              <a:rPr lang="it-IT" sz="3800" dirty="0"/>
              <a:t> </a:t>
            </a:r>
            <a:r>
              <a:rPr lang="it-IT" sz="3800" dirty="0" err="1"/>
              <a:t>considerations</a:t>
            </a:r>
            <a:r>
              <a:rPr lang="it-IT" sz="3800" dirty="0"/>
              <a:t> in security-</a:t>
            </a:r>
            <a:r>
              <a:rPr lang="it-IT" sz="3800" dirty="0" err="1"/>
              <a:t>driven</a:t>
            </a:r>
            <a:r>
              <a:rPr lang="it-IT" sz="3800" dirty="0"/>
              <a:t> </a:t>
            </a:r>
            <a:r>
              <a:rPr lang="it-IT" sz="3800" dirty="0" err="1"/>
              <a:t>provisions</a:t>
            </a:r>
            <a:endParaRPr lang="it-IT" sz="3800" dirty="0"/>
          </a:p>
        </p:txBody>
      </p:sp>
    </p:spTree>
    <p:extLst>
      <p:ext uri="{BB962C8B-B14F-4D97-AF65-F5344CB8AC3E}">
        <p14:creationId xmlns:p14="http://schemas.microsoft.com/office/powerpoint/2010/main" val="235672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6F16B-AB15-85C8-A45D-88CADDB72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Energy </a:t>
            </a:r>
            <a:r>
              <a:rPr lang="it-IT" dirty="0" err="1"/>
              <a:t>sustainability-driven</a:t>
            </a:r>
            <a:r>
              <a:rPr lang="it-IT" dirty="0"/>
              <a:t> </a:t>
            </a:r>
            <a:r>
              <a:rPr lang="it-IT" dirty="0" err="1"/>
              <a:t>provisions</a:t>
            </a:r>
            <a:endParaRPr lang="it-IT" dirty="0"/>
          </a:p>
        </p:txBody>
      </p:sp>
      <p:graphicFrame>
        <p:nvGraphicFramePr>
          <p:cNvPr id="8" name="Segnaposto contenuto 2">
            <a:extLst>
              <a:ext uri="{FF2B5EF4-FFF2-40B4-BE49-F238E27FC236}">
                <a16:creationId xmlns:a16="http://schemas.microsoft.com/office/drawing/2014/main" id="{8808012C-0E86-FFFD-D057-59CDC07217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46187"/>
              </p:ext>
            </p:extLst>
          </p:nvPr>
        </p:nvGraphicFramePr>
        <p:xfrm>
          <a:off x="990600" y="19780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010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53435AB8-3023-65B6-B9D8-6B2B621D4C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428040"/>
              </p:ext>
            </p:extLst>
          </p:nvPr>
        </p:nvGraphicFramePr>
        <p:xfrm>
          <a:off x="1024923" y="1949570"/>
          <a:ext cx="10103151" cy="4710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olo 1">
            <a:extLst>
              <a:ext uri="{FF2B5EF4-FFF2-40B4-BE49-F238E27FC236}">
                <a16:creationId xmlns:a16="http://schemas.microsoft.com/office/drawing/2014/main" id="{1383AE2C-3770-995E-AA42-130159857D68}"/>
              </a:ext>
            </a:extLst>
          </p:cNvPr>
          <p:cNvSpPr txBox="1">
            <a:spLocks/>
          </p:cNvSpPr>
          <p:nvPr/>
        </p:nvSpPr>
        <p:spPr>
          <a:xfrm>
            <a:off x="838200" y="556995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800" dirty="0" err="1"/>
              <a:t>Provisions</a:t>
            </a:r>
            <a:r>
              <a:rPr lang="it-IT" sz="3800" dirty="0"/>
              <a:t> </a:t>
            </a:r>
            <a:r>
              <a:rPr lang="it-IT" sz="3800" dirty="0" err="1"/>
              <a:t>tackling</a:t>
            </a:r>
            <a:r>
              <a:rPr lang="it-IT" sz="3800" dirty="0"/>
              <a:t> </a:t>
            </a:r>
            <a:r>
              <a:rPr lang="it-IT" sz="3800" dirty="0" err="1"/>
              <a:t>tariffs</a:t>
            </a:r>
            <a:r>
              <a:rPr lang="it-IT" sz="3800" dirty="0"/>
              <a:t> and non-</a:t>
            </a:r>
            <a:r>
              <a:rPr lang="it-IT" sz="3800" dirty="0" err="1"/>
              <a:t>tariff</a:t>
            </a:r>
            <a:r>
              <a:rPr lang="it-IT" sz="3800" dirty="0"/>
              <a:t> </a:t>
            </a:r>
            <a:r>
              <a:rPr lang="it-IT" sz="3800" dirty="0" err="1"/>
              <a:t>barriers</a:t>
            </a:r>
            <a:r>
              <a:rPr lang="it-IT" sz="3800" dirty="0"/>
              <a:t> to trade and investment</a:t>
            </a:r>
          </a:p>
        </p:txBody>
      </p:sp>
    </p:spTree>
    <p:extLst>
      <p:ext uri="{BB962C8B-B14F-4D97-AF65-F5344CB8AC3E}">
        <p14:creationId xmlns:p14="http://schemas.microsoft.com/office/powerpoint/2010/main" val="319930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53435AB8-3023-65B6-B9D8-6B2B621D4C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946584"/>
              </p:ext>
            </p:extLst>
          </p:nvPr>
        </p:nvGraphicFramePr>
        <p:xfrm>
          <a:off x="1044424" y="1690688"/>
          <a:ext cx="10103151" cy="4710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olo 1">
            <a:extLst>
              <a:ext uri="{FF2B5EF4-FFF2-40B4-BE49-F238E27FC236}">
                <a16:creationId xmlns:a16="http://schemas.microsoft.com/office/drawing/2014/main" id="{1383AE2C-3770-995E-AA42-130159857D68}"/>
              </a:ext>
            </a:extLst>
          </p:cNvPr>
          <p:cNvSpPr txBox="1">
            <a:spLocks/>
          </p:cNvSpPr>
          <p:nvPr/>
        </p:nvSpPr>
        <p:spPr>
          <a:xfrm>
            <a:off x="838200" y="556995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800" dirty="0" err="1"/>
              <a:t>Subsidies</a:t>
            </a:r>
            <a:r>
              <a:rPr lang="it-IT" sz="3800" dirty="0"/>
              <a:t> </a:t>
            </a:r>
            <a:r>
              <a:rPr lang="it-IT" sz="3800" dirty="0" err="1"/>
              <a:t>disciplines</a:t>
            </a:r>
            <a:endParaRPr lang="it-IT" sz="3800" dirty="0"/>
          </a:p>
        </p:txBody>
      </p:sp>
    </p:spTree>
    <p:extLst>
      <p:ext uri="{BB962C8B-B14F-4D97-AF65-F5344CB8AC3E}">
        <p14:creationId xmlns:p14="http://schemas.microsoft.com/office/powerpoint/2010/main" val="787477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A7670-297E-7736-65E6-7A66CE17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Concluding remarks</a:t>
            </a:r>
            <a:endParaRPr lang="it-IT" dirty="0"/>
          </a:p>
        </p:txBody>
      </p:sp>
      <p:graphicFrame>
        <p:nvGraphicFramePr>
          <p:cNvPr id="13" name="Segnaposto contenuto 2">
            <a:extLst>
              <a:ext uri="{FF2B5EF4-FFF2-40B4-BE49-F238E27FC236}">
                <a16:creationId xmlns:a16="http://schemas.microsoft.com/office/drawing/2014/main" id="{C84D2275-3A9F-83B9-48BD-2EEC9BA8E4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6848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202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5649</TotalTime>
  <Words>1031</Words>
  <Application>Microsoft Macintosh PowerPoint</Application>
  <PresentationFormat>Widescreen</PresentationFormat>
  <Paragraphs>85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di Office</vt:lpstr>
      <vt:lpstr>From Energy Security to Energy Sustainability in EU PTAs </vt:lpstr>
      <vt:lpstr>Presentazione standard di PowerPoint</vt:lpstr>
      <vt:lpstr>The landscape of energy disciplines in EU trade agreements </vt:lpstr>
      <vt:lpstr>Energy security-driven provisions</vt:lpstr>
      <vt:lpstr>EU-UK TCA is the most advanced model, but  hardly replicable</vt:lpstr>
      <vt:lpstr>Energy sustainability-driven provisions</vt:lpstr>
      <vt:lpstr>Presentazione standard di PowerPoint</vt:lpstr>
      <vt:lpstr>Presentazione standard di PowerPoint</vt:lpstr>
      <vt:lpstr>Concluding remarks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Disciplines in Trade Agreements between Security and Sustainability Concerns </dc:title>
  <dc:creator>Espa Ilaria</dc:creator>
  <cp:lastModifiedBy>Espa Ilaria</cp:lastModifiedBy>
  <cp:revision>73</cp:revision>
  <dcterms:created xsi:type="dcterms:W3CDTF">2023-08-30T09:51:36Z</dcterms:created>
  <dcterms:modified xsi:type="dcterms:W3CDTF">2023-11-09T10:56:52Z</dcterms:modified>
</cp:coreProperties>
</file>